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4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Lst>
  <p:sldSz cx="9144000" cy="5143500" type="screen16x9"/>
  <p:notesSz cx="6858000" cy="9144000"/>
  <p:embeddedFontLst>
    <p:embeddedFont>
      <p:font typeface="Montserrat" panose="00000500000000000000" pitchFamily="2" charset="0"/>
      <p:regular r:id="rId249"/>
      <p:bold r:id="rId250"/>
      <p:italic r:id="rId251"/>
      <p:boldItalic r:id="rId2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6" roundtripDataSignature="AMtx7mhioEZiHwyPNAhzNixlW+a/DxdE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0" d="100"/>
          <a:sy n="120" d="100"/>
        </p:scale>
        <p:origin x="370" y="-1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theme" Target="theme/theme1.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font" Target="fonts/font1.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tableStyles" Target="tableStyle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font" Target="fonts/font2.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font" Target="fonts/font3.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font" Target="fonts/font4.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customschemas.google.com/relationships/presentationmetadata" Target="meta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f0308bde3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5f0308bde3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bd6e8c6f1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6bd6e8c6f1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6bfa467cd8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6bfa467cd8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6bfa467cd8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g6bfa467cd8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6bfa467cd8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g6bfa467cd8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6c30156b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g6c30156be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c30156be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6c30156be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c30156be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6c30156be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6c30156be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g6c30156be6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6c30156be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6c30156be6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6c30156be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8" name="Google Shape;818;g6c30156be6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6c30156be6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g6c30156be6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bd6e8c6f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6bd6e8c6f1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6c30156be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2" name="Google Shape;832;g6c30156be6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6c30156be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6c30156be6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c30156be6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g6c30156be6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6c30156be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6c30156be6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c30156be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g6c30156be6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c30156be6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 name="Google Shape;865;g6c30156be6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fa467cd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g6bfa467cd8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c30156be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9" name="Google Shape;879;g6c30156be6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6c416ebc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6c416ebc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6c416ebc3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6c416ebc34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bd6e8c6f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6bd6e8c6f1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6c416ebc3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9" name="Google Shape;899;g6c416ebc34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6c416ebc3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g6c416ebc34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6c416ebc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g6c416ebc34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6c416ebc3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9" name="Google Shape;919;g6c416ebc34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6c30156be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6c30156be6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6c416ebc34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3" name="Google Shape;933;g6c416ebc34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6c416ebc34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g6c416ebc34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6c416ebc34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g6c416ebc34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6c416ebc34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1" name="Google Shape;951;g6c416ebc34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6c416ebc34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g6c416ebc34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bd6e8c6f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6bd6e8c6f1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6c416ebc34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g6c416ebc34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6c416ebc3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g6c416ebc34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6c416ebc3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g6c416ebc34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6c416ebc34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4" name="Google Shape;984;g6c416ebc34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6c416ebc3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1" name="Google Shape;991;g6c416ebc34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6c416ebc34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7" name="Google Shape;997;g6c416ebc34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6c416ebc34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g6c416ebc34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6c416ebc3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1" name="Google Shape;1011;g6c416ebc34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6c416ebc34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7" name="Google Shape;1017;g6c416ebc34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6c416ebc34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4" name="Google Shape;1024;g6c416ebc34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bd6e8c6f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6bd6e8c6f1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6c416ebc34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0" name="Google Shape;1030;g6c416ebc34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6c416ebc34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6c416ebc34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6c416ebc34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g6c416ebc34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6c416ebc34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g6c416ebc34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6c5476dd5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g6c5476dd5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6c5476dd5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4" name="Google Shape;1064;g6c5476dd5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6c416ebc3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g6c416ebc34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6c416ebc34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6c416ebc34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6c416ebc3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g6c416ebc34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6bfa467cd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g6bfa467cd8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bd6e8c6f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6bd6e8c6f1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6c416ebc3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g6c416ebc34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6c416ebc34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g6c416ebc3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6c416ebc34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g6c416ebc34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6c416ebc34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4" name="Google Shape;1114;g6c416ebc34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6c416ebc34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g6c416ebc34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6c416ebc3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6" name="Google Shape;1126;g6c416ebc34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6c5476dd5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2" name="Google Shape;1132;g6c5476dd52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6c416ebc34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9" name="Google Shape;1139;g6c416ebc34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6c5476dd5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6" name="Google Shape;1146;g6c5476dd52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6c5476dd5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3" name="Google Shape;1153;g6c5476dd5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bd6e8c6f1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6bd6e8c6f1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6c5476dd5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0" name="Google Shape;1160;g6c5476dd52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6c5476dd5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7" name="Google Shape;1167;g6c5476dd52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6c5476dd52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4" name="Google Shape;1174;g6c5476dd52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6c5476dd5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1" name="Google Shape;1181;g6c5476dd52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6c5476dd52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7" name="Google Shape;1187;g6c5476dd52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6c5476dd5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4" name="Google Shape;1194;g6c5476dd52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6c5476dd5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0" name="Google Shape;1200;g6c5476dd52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6c5476dd52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5" name="Google Shape;1205;g6c5476dd52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6c5476dd5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2" name="Google Shape;1212;g6c5476dd5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6c5476dd52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8" name="Google Shape;1218;g6c5476dd52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bd6e8c6f1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6bd6e8c6f1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6c5476dd5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Google Shape;1223;g6c5476dd52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6c5476dd5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0" name="Google Shape;1230;g6c5476dd5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6c5476dd52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6" name="Google Shape;1236;g6c5476dd52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6c5476dd52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3" name="Google Shape;1243;g6c5476dd52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6c5476dd52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8" name="Google Shape;1248;g6c5476dd52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6c5476dd52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5" name="Google Shape;1255;g6c5476dd52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6c5476dd52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2" name="Google Shape;1262;g6c5476dd52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7b8d24cf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7b8d24cf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7b8d24cf0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5" name="Google Shape;1275;g7b8d24cf0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7b8d24cf0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0" name="Google Shape;1280;g7b8d24cf05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bd6e8c6f1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6bd6e8c6f1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7b8d24cf0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5" name="Google Shape;1285;g7b8d24cf0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7b8d24cf0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0" name="Google Shape;1290;g7b8d24cf05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7b8d24cf0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g7b8d24cf05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7b8d24cf0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4" name="Google Shape;1304;g7b8d24cf0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7b8d24cf0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1" name="Google Shape;1311;g7b8d24cf0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7b8d24cf0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8" name="Google Shape;1318;g7b8d24cf05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7b8d24cf0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4" name="Google Shape;1324;g7b8d24cf05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7b8d24cf05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1" name="Google Shape;1331;g7b8d24cf05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7b8d24cf05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8" name="Google Shape;1338;g7b8d24cf05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7b8d24cf0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5" name="Google Shape;1345;g7b8d24cf05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d6e8c6f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6bd6e8c6f1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7b8d24cf0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2" name="Google Shape;1352;g7b8d24cf05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7b8d24cf05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8" name="Google Shape;1358;g7b8d24cf05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7b8d24cf05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5" name="Google Shape;1365;g7b8d24cf05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7b8d24cf05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2" name="Google Shape;1372;g7b8d24cf05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7b8d24cf0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9" name="Google Shape;1379;g7b8d24cf05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7b8d24cf05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 name="Google Shape;1386;g7b8d24cf05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7b8d24cf05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3" name="Google Shape;1393;g7b8d24cf05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7b8d24cf05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0" name="Google Shape;1400;g7b8d24cf05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7b8d24cf05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g7b8d24cf05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7b8d24cf05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4" name="Google Shape;1414;g7b8d24cf05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bd6e8c6f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6bd6e8c6f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bd6e8c6f1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6bd6e8c6f1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7b8d24cf05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1" name="Google Shape;1421;g7b8d24cf05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7b8d24cf0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g7b8d24cf05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7b8d24cf05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7b8d24cf05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7bb6c132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1" name="Google Shape;1441;g7bb6c132c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7bb6c132c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7" name="Google Shape;1447;g7bb6c132c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7bb84a8ea0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2" name="Google Shape;1452;g7bb84a8ea0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7bb84a8ea0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9" name="Google Shape;1459;g7bb84a8ea0_2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7bb84a8ea0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g7bb84a8ea0_2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7bb84a8ea0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0" name="Google Shape;1470;g7bb84a8ea0_2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7bb84a8ea0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5" name="Google Shape;1475;g7bb84a8ea0_2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d6e8c6f1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6bd6e8c6f1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7bcc08b58c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2" name="Google Shape;1482;g7bcc08b58c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7bcc08b58c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8" name="Google Shape;1488;g7bcc08b58c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7bcc08b58c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5" name="Google Shape;1495;g7bcc08b58c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7bcc08b58c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2" name="Google Shape;1502;g7bcc08b58c_1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7bcc08b58c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9" name="Google Shape;1509;g7bcc08b58c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7bcc08b58c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6" name="Google Shape;1516;g7bcc08b58c_1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7bcc08b58c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3" name="Google Shape;1523;g7bcc08b58c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7bcc08b58c_1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0" name="Google Shape;1530;g7bcc08b58c_1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7bcc08b58c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7" name="Google Shape;1537;g7bcc08b58c_1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7bcc08b58c_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4" name="Google Shape;1544;g7bcc08b58c_1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bd6e8c6f1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6bd6e8c6f1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bcc08b58c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1" name="Google Shape;1551;g7bcc08b58c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7bcc08b58c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8" name="Google Shape;1558;g7bcc08b58c_1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7bcc08b58c_1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5" name="Google Shape;1565;g7bcc08b58c_1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7bcc08b58c_1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2" name="Google Shape;1572;g7bcc08b58c_1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7bcc08b58c_1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9" name="Google Shape;1579;g7bcc08b58c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bcc08b58c_1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6" name="Google Shape;1586;g7bcc08b58c_1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7bcc08b58c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3" name="Google Shape;1593;g7bcc08b58c_1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bcc08b58c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0" name="Google Shape;1600;g7bcc08b58c_1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7bcc08b58c_1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g7bcc08b58c_1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7bcc08b58c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4" name="Google Shape;1614;g7bcc08b58c_1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bd6e8c6f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6bd6e8c6f1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7bcc08b58c_1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0" name="Google Shape;1620;g7bcc08b58c_1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7bcc08b58c_1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5" name="Google Shape;1625;g7bcc08b58c_1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7bcc08b58c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2" name="Google Shape;1632;g7bcc08b58c_1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6c5476dd5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9" name="Google Shape;1639;g6c5476dd52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6c5476dd52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g6c5476dd52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6c5476dd5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0" name="Google Shape;1650;g6c5476dd52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41960fbd5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7" name="Google Shape;1657;g41960fbd57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7bcc08b5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3" name="Google Shape;1663;g7bcc08b58c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7bcc08b58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9" name="Google Shape;1669;g7bcc08b58c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7bcc08b58c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6" name="Google Shape;1676;g7bcc08b58c_1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bd6e8c6f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6bd6e8c6f1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7bcc08b58c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2" name="Google Shape;1682;g7bcc08b58c_1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7bcc08b58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g7bcc08b58c_1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7bcc08b58c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2" name="Google Shape;1692;g7bcc08b58c_1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7bcc08b58c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7" name="Google Shape;1697;g7bcc08b58c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7bcc08b58c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4" name="Google Shape;1704;g7bcc08b58c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7bcc08b58c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1" name="Google Shape;1711;g7bcc08b58c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bd6e8c6f1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6bd6e8c6f1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bd6e8c6f1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6bd6e8c6f1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bd6e8c6f1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6bd6e8c6f1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bd6e8c6f1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g6bd6e8c6f1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bd6e8c6f1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6bd6e8c6f1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bd6e8c6f1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bd6e8c6f1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bd6e8c6f1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6bd6e8c6f1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bd6e8c6f1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6bd6e8c6f1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bd6e8c6f1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6bd6e8c6f1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6e8c6f1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6bd6e8c6f1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bd6e8c6f1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6bd6e8c6f1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bd6e8c6f1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6bd6e8c6f1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bd6e8c6f1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6bd6e8c6f1_0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6bd6e8c6f1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6bd6e8c6f1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bd6e8c6f1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6bd6e8c6f1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bd6e8c6f1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6bd6e8c6f1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bd6e8c6f1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bd6e8c6f1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bd6e8c6f1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6bd6e8c6f1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bd6e8c6f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6bd6e8c6f1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bd6e8c6f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6bd6e8c6f1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6bd6e8c6f1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6bd6e8c6f1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d6e8c6f1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6bd6e8c6f1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bd6e8c6f1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6bd6e8c6f1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bd6e8c6f1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6bd6e8c6f1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bd6e8c6f1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6bd6e8c6f1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bd6e8c6f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6bd6e8c6f1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6bd6e8c6f1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6bd6e8c6f1_0_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bd6e8c6f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6bd6e8c6f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bd6e8c6f1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6bd6e8c6f1_0_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6bd6e8c6f1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g6bd6e8c6f1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6bd6e8c6f1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6bd6e8c6f1_0_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bd6e8c6f1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6bd6e8c6f1_0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6bd6e8c6f1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6bd6e8c6f1_0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bd6e8c6f1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6bd6e8c6f1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6bd6e8c6f1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6bd6e8c6f1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6bd6e8c6f1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6bd6e8c6f1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6bd6e8c6f1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6bd6e8c6f1_0_4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d6e8c6f1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6bd6e8c6f1_0_4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bd6e8c6f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6bd6e8c6f1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d6e8c6f1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6bd6e8c6f1_0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6bd6e8c6f1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6bd6e8c6f1_0_4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6bd6e8c6f1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6bd6e8c6f1_0_4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6bd6e8c6f1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6bd6e8c6f1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bd6e8c6f1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6bd6e8c6f1_0_4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bd6e8c6f1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6bd6e8c6f1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bd6e8c6f1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6bd6e8c6f1_0_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bd6e8c6f1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g6bd6e8c6f1_0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bd6e8c6f1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6bd6e8c6f1_0_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6bd6e8c6f1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6bd6e8c6f1_0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d6e8c6f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6bd6e8c6f1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bfa467cd8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6bfa467cd8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6bfa467cd8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6bfa467cd8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bfa467c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6bfa467cd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bfa467cd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6bfa467c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bd6e8c6f1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6bd6e8c6f1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6bd6e8c6f1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6bd6e8c6f1_0_5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6bd6e8c6f1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6bd6e8c6f1_0_5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bd6e8c6f1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6bd6e8c6f1_0_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6bfa467cd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6bfa467cd8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6bfa467cd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6bfa467cd8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bd6e8c6f1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6bd6e8c6f1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6bfa467cd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6bfa467cd8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6bfa467cd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6bfa467cd8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bfa467cd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6bfa467cd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6bfa467cd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6bfa467cd8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bfa467cd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6bfa467cd8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6bfa467cd8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g6bfa467cd8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6bfa467cd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6bfa467cd8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bfa467cd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g6bfa467cd8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6bfa467cd8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6bfa467cd8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6bfa467cd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g6bfa467cd8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d6e8c6f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6bd6e8c6f1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6bfa467cd8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6bfa467cd8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bfa467cd8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g6bfa467cd8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bfa467cd8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g6bfa467cd8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6bfa467cd8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g6bfa467cd8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bfa467cd8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6bfa467cd8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bfa467cd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6bfa467cd8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6bfa467cd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6bfa467cd8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6bfa467cd8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g6bfa467cd8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fa467cd8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g6bfa467cd8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6bfa467cd8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g6bfa467cd8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 name="Google Shape;1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
    <p:spTree>
      <p:nvGrpSpPr>
        <p:cNvPr id="1" name="Shape 50"/>
        <p:cNvGrpSpPr/>
        <p:nvPr/>
      </p:nvGrpSpPr>
      <p:grpSpPr>
        <a:xfrm>
          <a:off x="0" y="0"/>
          <a:ext cx="0" cy="0"/>
          <a:chOff x="0" y="0"/>
          <a:chExt cx="0" cy="0"/>
        </a:xfrm>
      </p:grpSpPr>
      <p:sp>
        <p:nvSpPr>
          <p:cNvPr id="51" name="Google Shape;51;p3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3" name="Google Shape;53;p3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p3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 name="Google Shape;5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g5f0308bde3_0_5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g5f0308bde3_0_57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 name="Google Shape;63;g5f0308bde3_0_5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4"/>
        <p:cNvGrpSpPr/>
        <p:nvPr/>
      </p:nvGrpSpPr>
      <p:grpSpPr>
        <a:xfrm>
          <a:off x="0" y="0"/>
          <a:ext cx="0" cy="0"/>
          <a:chOff x="0" y="0"/>
          <a:chExt cx="0" cy="0"/>
        </a:xfrm>
      </p:grpSpPr>
      <p:sp>
        <p:nvSpPr>
          <p:cNvPr id="65" name="Google Shape;65;g5f0308bde3_0_57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6" name="Google Shape;66;g5f0308bde3_0_57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7" name="Google Shape;67;g5f0308bde3_0_5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g5f0308bde3_0_57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5f0308bde3_0_57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1" name="Google Shape;71;g5f0308bde3_0_57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2" name="Google Shape;72;g5f0308bde3_0_57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3" name="Google Shape;73;g5f0308bde3_0_5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g5f0308bde3_0_58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6" name="Google Shape;76;g5f0308bde3_0_5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7"/>
        <p:cNvGrpSpPr/>
        <p:nvPr/>
      </p:nvGrpSpPr>
      <p:grpSpPr>
        <a:xfrm>
          <a:off x="0" y="0"/>
          <a:ext cx="0" cy="0"/>
          <a:chOff x="0" y="0"/>
          <a:chExt cx="0" cy="0"/>
        </a:xfrm>
      </p:grpSpPr>
      <p:sp>
        <p:nvSpPr>
          <p:cNvPr id="78" name="Google Shape;78;g5f0308bde3_0_5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9" name="Google Shape;79;g5f0308bde3_0_58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0" name="Google Shape;80;g5f0308bde3_0_58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1" name="Google Shape;81;g5f0308bde3_0_5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g5f0308bde3_0_5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g5f0308bde3_0_5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5"/>
        <p:cNvGrpSpPr/>
        <p:nvPr/>
      </p:nvGrpSpPr>
      <p:grpSpPr>
        <a:xfrm>
          <a:off x="0" y="0"/>
          <a:ext cx="0" cy="0"/>
          <a:chOff x="0" y="0"/>
          <a:chExt cx="0" cy="0"/>
        </a:xfrm>
      </p:grpSpPr>
      <p:sp>
        <p:nvSpPr>
          <p:cNvPr id="86" name="Google Shape;86;g5f0308bde3_0_59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7" name="Google Shape;87;g5f0308bde3_0_59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g5f0308bde3_0_5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1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
        <p:cNvGrpSpPr/>
        <p:nvPr/>
      </p:nvGrpSpPr>
      <p:grpSpPr>
        <a:xfrm>
          <a:off x="0" y="0"/>
          <a:ext cx="0" cy="0"/>
          <a:chOff x="0" y="0"/>
          <a:chExt cx="0" cy="0"/>
        </a:xfrm>
      </p:grpSpPr>
      <p:sp>
        <p:nvSpPr>
          <p:cNvPr id="90" name="Google Shape;90;g5f0308bde3_0_60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1" name="Google Shape;91;g5f0308bde3_0_6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g5f0308bde3_0_60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4" name="Google Shape;94;g5f0308bde3_0_6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sp>
        <p:nvSpPr>
          <p:cNvPr id="96" name="Google Shape;96;g5f0308bde3_0_60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7" name="Google Shape;97;g5f0308bde3_0_60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8" name="Google Shape;98;g5f0308bde3_0_60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g5f0308bde3_0_6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
        <p:cNvGrpSpPr/>
        <p:nvPr/>
      </p:nvGrpSpPr>
      <p:grpSpPr>
        <a:xfrm>
          <a:off x="0" y="0"/>
          <a:ext cx="0" cy="0"/>
          <a:chOff x="0" y="0"/>
          <a:chExt cx="0" cy="0"/>
        </a:xfrm>
      </p:grpSpPr>
      <p:sp>
        <p:nvSpPr>
          <p:cNvPr id="17" name="Google Shape;17;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9" name="Google Shape;19;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0" name="Google Shape;20;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 name="Google Shape;2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2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2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72746"/>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172746"/>
        </a:solidFill>
        <a:effectLst/>
      </p:bgPr>
    </p:bg>
    <p:spTree>
      <p:nvGrpSpPr>
        <p:cNvPr id="1" name="Shape 56"/>
        <p:cNvGrpSpPr/>
        <p:nvPr/>
      </p:nvGrpSpPr>
      <p:grpSpPr>
        <a:xfrm>
          <a:off x="0" y="0"/>
          <a:ext cx="0" cy="0"/>
          <a:chOff x="0" y="0"/>
          <a:chExt cx="0" cy="0"/>
        </a:xfrm>
      </p:grpSpPr>
      <p:sp>
        <p:nvSpPr>
          <p:cNvPr id="57" name="Google Shape;57;g5f0308bde3_0_5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8" name="Google Shape;58;g5f0308bde3_0_5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9" name="Google Shape;59;g5f0308bde3_0_5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keycode.info/" TargetMode="External"/><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hyperlink" Target="https://developer.mozilla.org/en-US/docs/Web/Events" TargetMode="External"/><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hyperlink" Target="https://tylermcginnis.com/javascript-visualizer/" TargetMode="External"/><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hyperlink" Target="https://codepen.io/qaifikhan/pen/VwYjWMw?editors=1000" TargetMode="External"/><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hyperlink" Target="https://www.edyoda.com/course/1496?episode_id=2494" TargetMode="External"/><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174.xml"/><Relationship Id="rId1" Type="http://schemas.openxmlformats.org/officeDocument/2006/relationships/slideLayout" Target="../slideLayouts/slideLayout13.xml"/><Relationship Id="rId4" Type="http://schemas.openxmlformats.org/officeDocument/2006/relationships/hyperlink" Target="https://www.github.com" TargetMode="Externa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hyperlink" Target="https://jsonplaceholder.typicode.com/todos" TargetMode="External"/><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4.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3" Type="http://schemas.openxmlformats.org/officeDocument/2006/relationships/hyperlink" Target="http://5d76bf96515d1a0014085cf9.mockapi.io/quiz" TargetMode="External"/><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3" Type="http://schemas.openxmlformats.org/officeDocument/2006/relationships/hyperlink" Target="http://5d76bf96515d1a0014085cf9.mockapi.io/playlist" TargetMode="External"/><Relationship Id="rId2" Type="http://schemas.openxmlformats.org/officeDocument/2006/relationships/notesSlide" Target="../notesSlides/notesSlide232.xml"/><Relationship Id="rId1" Type="http://schemas.openxmlformats.org/officeDocument/2006/relationships/slideLayout" Target="../slideLayouts/slideLayout13.xml"/><Relationship Id="rId4" Type="http://schemas.openxmlformats.org/officeDocument/2006/relationships/hyperlink" Target="http://5d76bf96515d1a0014085cf9.mockapi.io/video"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3" Type="http://schemas.openxmlformats.org/officeDocument/2006/relationships/hyperlink" Target="https://reactmusicplayer-ab9e4.firebaseapp.com/" TargetMode="External"/><Relationship Id="rId2" Type="http://schemas.openxmlformats.org/officeDocument/2006/relationships/notesSlide" Target="../notesSlides/notesSlide235.xml"/><Relationship Id="rId1" Type="http://schemas.openxmlformats.org/officeDocument/2006/relationships/slideLayout" Target="../slideLayouts/slideLayout13.xml"/><Relationship Id="rId4" Type="http://schemas.openxmlformats.org/officeDocument/2006/relationships/hyperlink" Target="http://5dd1894f15bbc2001448d28e.mockapi.io/playlist"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dorey.github.io/JavaScript-Equality-Table/"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g5f0308bde3_0_306"/>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06" name="Google Shape;106;g5f0308bde3_0_306"/>
          <p:cNvSpPr txBox="1"/>
          <p:nvPr/>
        </p:nvSpPr>
        <p:spPr>
          <a:xfrm>
            <a:off x="3590425" y="1858200"/>
            <a:ext cx="4421700" cy="142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400" b="1" i="0" u="none" strike="noStrike" cap="none">
                <a:solidFill>
                  <a:srgbClr val="EFEFEF"/>
                </a:solidFill>
                <a:latin typeface="Montserrat"/>
                <a:ea typeface="Montserrat"/>
                <a:cs typeface="Montserrat"/>
                <a:sym typeface="Montserrat"/>
              </a:rPr>
              <a:t>Introduction to</a:t>
            </a:r>
            <a:endParaRPr sz="3200" b="1" i="0" u="none" strike="noStrike" cap="none">
              <a:solidFill>
                <a:srgbClr val="EFEFE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700"/>
              <a:buFont typeface="Arial"/>
              <a:buNone/>
            </a:pPr>
            <a:r>
              <a:rPr lang="en-US" sz="6000" b="1">
                <a:solidFill>
                  <a:srgbClr val="EFEFEF"/>
                </a:solidFill>
                <a:latin typeface="Montserrat"/>
                <a:ea typeface="Montserrat"/>
                <a:cs typeface="Montserrat"/>
                <a:sym typeface="Montserrat"/>
              </a:rPr>
              <a:t>JavaScript</a:t>
            </a:r>
            <a:endParaRPr sz="6000" b="1" i="0" u="none" strike="noStrike" cap="none">
              <a:solidFill>
                <a:srgbClr val="EFEFEF"/>
              </a:solidFill>
              <a:latin typeface="Montserrat"/>
              <a:ea typeface="Montserrat"/>
              <a:cs typeface="Montserrat"/>
              <a:sym typeface="Montserrat"/>
            </a:endParaRPr>
          </a:p>
        </p:txBody>
      </p:sp>
      <p:pic>
        <p:nvPicPr>
          <p:cNvPr id="107" name="Google Shape;107;g5f0308bde3_0_306"/>
          <p:cNvPicPr preferRelativeResize="0"/>
          <p:nvPr/>
        </p:nvPicPr>
        <p:blipFill rotWithShape="1">
          <a:blip r:embed="rId4">
            <a:alphaModFix/>
          </a:blip>
          <a:srcRect l="25046" r="25735"/>
          <a:stretch/>
        </p:blipFill>
        <p:spPr>
          <a:xfrm>
            <a:off x="1313325" y="1340963"/>
            <a:ext cx="2155125" cy="246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9"/>
        <p:cNvGrpSpPr/>
        <p:nvPr/>
      </p:nvGrpSpPr>
      <p:grpSpPr>
        <a:xfrm>
          <a:off x="0" y="0"/>
          <a:ext cx="0" cy="0"/>
          <a:chOff x="0" y="0"/>
          <a:chExt cx="0" cy="0"/>
        </a:xfrm>
      </p:grpSpPr>
      <p:sp>
        <p:nvSpPr>
          <p:cNvPr id="160" name="Google Shape;160;g6bd6e8c6f1_0_8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Variable Naming Rules</a:t>
            </a:r>
            <a:endParaRPr sz="2500" b="1">
              <a:solidFill>
                <a:srgbClr val="073763"/>
              </a:solidFill>
              <a:latin typeface="Montserrat"/>
              <a:ea typeface="Montserrat"/>
              <a:cs typeface="Montserrat"/>
              <a:sym typeface="Montserrat"/>
            </a:endParaRPr>
          </a:p>
        </p:txBody>
      </p:sp>
      <p:sp>
        <p:nvSpPr>
          <p:cNvPr id="161" name="Google Shape;161;g6bd6e8c6f1_0_8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Rules for naming variables.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Names can contain letters, digits, underscores, and dollar signs.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Names must begin with a letter.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Names can also begin with $ and _.</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Names are case sensitive (y and Y are different variables).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Reserved words (like JavaScript keywords) cannot be used as names.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Casing:</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Camel Case: totalSum (We use camel case for JS)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Pascal Case: TotalSum</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Snake Case: total_sum</a:t>
            </a:r>
            <a:endParaRPr sz="1500">
              <a:solidFill>
                <a:srgbClr val="172746"/>
              </a:solidFill>
              <a:latin typeface="Montserrat"/>
              <a:ea typeface="Montserrat"/>
              <a:cs typeface="Montserrat"/>
              <a:sym typeface="Montserrat"/>
            </a:endParaRPr>
          </a:p>
        </p:txBody>
      </p:sp>
      <p:sp>
        <p:nvSpPr>
          <p:cNvPr id="162" name="Google Shape;162;g6bd6e8c6f1_0_8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66"/>
        <p:cNvGrpSpPr/>
        <p:nvPr/>
      </p:nvGrpSpPr>
      <p:grpSpPr>
        <a:xfrm>
          <a:off x="0" y="0"/>
          <a:ext cx="0" cy="0"/>
          <a:chOff x="0" y="0"/>
          <a:chExt cx="0" cy="0"/>
        </a:xfrm>
      </p:grpSpPr>
      <p:sp>
        <p:nvSpPr>
          <p:cNvPr id="767" name="Google Shape;767;g6bfa467cd8_0_22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Adding/Updating Classes</a:t>
            </a:r>
            <a:endParaRPr sz="2500" b="1">
              <a:solidFill>
                <a:srgbClr val="073763"/>
              </a:solidFill>
              <a:latin typeface="Montserrat"/>
              <a:ea typeface="Montserrat"/>
              <a:cs typeface="Montserrat"/>
              <a:sym typeface="Montserrat"/>
            </a:endParaRPr>
          </a:p>
        </p:txBody>
      </p:sp>
      <p:sp>
        <p:nvSpPr>
          <p:cNvPr id="768" name="Google Shape;768;g6bfa467cd8_0_222"/>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use the className property of DOM to add/update the class. But there is a small limitation, it updates all the classes with the latest values.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fix this issue you can use classList property provided by DOM.</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add a class you can do:</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document.getElementById("MyElement").</a:t>
            </a:r>
            <a:r>
              <a:rPr lang="en-US" sz="1500" b="1">
                <a:solidFill>
                  <a:srgbClr val="172746"/>
                </a:solidFill>
                <a:latin typeface="Montserrat"/>
                <a:ea typeface="Montserrat"/>
                <a:cs typeface="Montserrat"/>
                <a:sym typeface="Montserrat"/>
              </a:rPr>
              <a:t>classList.add('MyClass');</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remove a class you can do:</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document.getElementById("MyElement").</a:t>
            </a:r>
            <a:r>
              <a:rPr lang="en-US" sz="1500" b="1">
                <a:solidFill>
                  <a:srgbClr val="172746"/>
                </a:solidFill>
                <a:latin typeface="Montserrat"/>
                <a:ea typeface="Montserrat"/>
                <a:cs typeface="Montserrat"/>
                <a:sym typeface="Montserrat"/>
              </a:rPr>
              <a:t>classList.remove('MyClass');</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769" name="Google Shape;769;g6bfa467cd8_0_22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73"/>
        <p:cNvGrpSpPr/>
        <p:nvPr/>
      </p:nvGrpSpPr>
      <p:grpSpPr>
        <a:xfrm>
          <a:off x="0" y="0"/>
          <a:ext cx="0" cy="0"/>
          <a:chOff x="0" y="0"/>
          <a:chExt cx="0" cy="0"/>
        </a:xfrm>
      </p:grpSpPr>
      <p:sp>
        <p:nvSpPr>
          <p:cNvPr id="774" name="Google Shape;774;g6bfa467cd8_0_23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Getting Style Values</a:t>
            </a:r>
            <a:endParaRPr sz="2500" b="1">
              <a:solidFill>
                <a:srgbClr val="073763"/>
              </a:solidFill>
              <a:latin typeface="Montserrat"/>
              <a:ea typeface="Montserrat"/>
              <a:cs typeface="Montserrat"/>
              <a:sym typeface="Montserrat"/>
            </a:endParaRPr>
          </a:p>
        </p:txBody>
      </p:sp>
      <p:sp>
        <p:nvSpPr>
          <p:cNvPr id="775" name="Google Shape;775;g6bfa467cd8_0_230"/>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There are 2 ways to get styles depending on how you have added styles.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For inline styles, you can simply do selectedElement.style.inlinePropertyName.</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If you have styled elements using a CSS file then you need to use this method </a:t>
            </a:r>
            <a:r>
              <a:rPr lang="en-US" sz="1500" b="1">
                <a:solidFill>
                  <a:srgbClr val="172746"/>
                </a:solidFill>
                <a:latin typeface="Montserrat"/>
                <a:ea typeface="Montserrat"/>
                <a:cs typeface="Montserrat"/>
                <a:sym typeface="Montserrat"/>
              </a:rPr>
              <a:t>window.getComputedStyle(selectedElement).propertyName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776" name="Google Shape;776;g6bfa467cd8_0_23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80"/>
        <p:cNvGrpSpPr/>
        <p:nvPr/>
      </p:nvGrpSpPr>
      <p:grpSpPr>
        <a:xfrm>
          <a:off x="0" y="0"/>
          <a:ext cx="0" cy="0"/>
          <a:chOff x="0" y="0"/>
          <a:chExt cx="0" cy="0"/>
        </a:xfrm>
      </p:grpSpPr>
      <p:sp>
        <p:nvSpPr>
          <p:cNvPr id="781" name="Google Shape;781;g6bfa467cd8_0_23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Creating Elements from a List of Data</a:t>
            </a:r>
            <a:endParaRPr sz="2500" b="1">
              <a:solidFill>
                <a:srgbClr val="073763"/>
              </a:solidFill>
              <a:latin typeface="Montserrat"/>
              <a:ea typeface="Montserrat"/>
              <a:cs typeface="Montserrat"/>
              <a:sym typeface="Montserrat"/>
            </a:endParaRPr>
          </a:p>
        </p:txBody>
      </p:sp>
      <p:sp>
        <p:nvSpPr>
          <p:cNvPr id="782" name="Google Shape;782;g6bfa467cd8_0_237"/>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simply iterate the list and generate HTML elements based on the current array item.</a:t>
            </a:r>
            <a:endParaRPr sz="1500">
              <a:solidFill>
                <a:srgbClr val="172746"/>
              </a:solidFill>
              <a:latin typeface="Montserrat"/>
              <a:ea typeface="Montserrat"/>
              <a:cs typeface="Montserrat"/>
              <a:sym typeface="Montserrat"/>
            </a:endParaRPr>
          </a:p>
        </p:txBody>
      </p:sp>
      <p:sp>
        <p:nvSpPr>
          <p:cNvPr id="783" name="Google Shape;783;g6bfa467cd8_0_23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Google Shape;788;g6c30156be6_0_0"/>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789" name="Google Shape;789;g6c30156be6_0_0"/>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EVENTS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93"/>
        <p:cNvGrpSpPr/>
        <p:nvPr/>
      </p:nvGrpSpPr>
      <p:grpSpPr>
        <a:xfrm>
          <a:off x="0" y="0"/>
          <a:ext cx="0" cy="0"/>
          <a:chOff x="0" y="0"/>
          <a:chExt cx="0" cy="0"/>
        </a:xfrm>
      </p:grpSpPr>
      <p:sp>
        <p:nvSpPr>
          <p:cNvPr id="794" name="Google Shape;794;g6c30156be6_0_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What is an Event??</a:t>
            </a:r>
            <a:endParaRPr sz="2500" b="1">
              <a:solidFill>
                <a:srgbClr val="073763"/>
              </a:solidFill>
              <a:latin typeface="Montserrat"/>
              <a:ea typeface="Montserrat"/>
              <a:cs typeface="Montserrat"/>
              <a:sym typeface="Montserrat"/>
            </a:endParaRPr>
          </a:p>
        </p:txBody>
      </p:sp>
      <p:sp>
        <p:nvSpPr>
          <p:cNvPr id="795" name="Google Shape;795;g6c30156be6_0_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When some action happens in the webpage, that action is called event.</a:t>
            </a:r>
            <a:r>
              <a:rPr lang="en-US" sz="1500">
                <a:solidFill>
                  <a:srgbClr val="172746"/>
                </a:solidFill>
                <a:latin typeface="Montserrat"/>
                <a:ea typeface="Montserrat"/>
                <a:cs typeface="Montserrat"/>
                <a:sym typeface="Montserrat"/>
              </a:rPr>
              <a:t> These are some examples of events: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clicking the mouse over a certain element.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hovering the cursor over a certain element.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pressing a key on the keyboard.</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resizing or closing the browser window.</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web page finishing loading.</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form being submitted.</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video/audio being played, or paused, or finished playing.</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p:txBody>
      </p:sp>
      <p:sp>
        <p:nvSpPr>
          <p:cNvPr id="796" name="Google Shape;796;g6c30156be6_0_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00"/>
        <p:cNvGrpSpPr/>
        <p:nvPr/>
      </p:nvGrpSpPr>
      <p:grpSpPr>
        <a:xfrm>
          <a:off x="0" y="0"/>
          <a:ext cx="0" cy="0"/>
          <a:chOff x="0" y="0"/>
          <a:chExt cx="0" cy="0"/>
        </a:xfrm>
      </p:grpSpPr>
      <p:sp>
        <p:nvSpPr>
          <p:cNvPr id="801" name="Google Shape;801;g6c30156be6_0_1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Event Listeners and Handlers</a:t>
            </a:r>
            <a:endParaRPr sz="2500" b="1">
              <a:solidFill>
                <a:srgbClr val="073763"/>
              </a:solidFill>
              <a:latin typeface="Montserrat"/>
              <a:ea typeface="Montserrat"/>
              <a:cs typeface="Montserrat"/>
              <a:sym typeface="Montserrat"/>
            </a:endParaRPr>
          </a:p>
        </p:txBody>
      </p:sp>
      <p:sp>
        <p:nvSpPr>
          <p:cNvPr id="802" name="Google Shape;802;g6c30156be6_0_12"/>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You can make your webpage react to these events. Say for eg, when someone clicks on a button. Show popup. or when someone clicks the escape button, hide all popups, or when video is finished playing then play the next video etc etc.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b="1">
                <a:solidFill>
                  <a:srgbClr val="172746"/>
                </a:solidFill>
                <a:latin typeface="Montserrat"/>
                <a:ea typeface="Montserrat"/>
                <a:cs typeface="Montserrat"/>
                <a:sym typeface="Montserrat"/>
              </a:rPr>
              <a:t>This reacting to events is called listening to events and the function that runs on the reaction is called event handler.</a:t>
            </a:r>
            <a:endParaRPr sz="1500" b="1">
              <a:solidFill>
                <a:srgbClr val="172746"/>
              </a:solidFill>
              <a:latin typeface="Montserrat"/>
              <a:ea typeface="Montserrat"/>
              <a:cs typeface="Montserrat"/>
              <a:sym typeface="Montserrat"/>
            </a:endParaRPr>
          </a:p>
        </p:txBody>
      </p:sp>
      <p:sp>
        <p:nvSpPr>
          <p:cNvPr id="803" name="Google Shape;803;g6c30156be6_0_1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07"/>
        <p:cNvGrpSpPr/>
        <p:nvPr/>
      </p:nvGrpSpPr>
      <p:grpSpPr>
        <a:xfrm>
          <a:off x="0" y="0"/>
          <a:ext cx="0" cy="0"/>
          <a:chOff x="0" y="0"/>
          <a:chExt cx="0" cy="0"/>
        </a:xfrm>
      </p:grpSpPr>
      <p:sp>
        <p:nvSpPr>
          <p:cNvPr id="808" name="Google Shape;808;g6c30156be6_0_1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How to listen to Events??</a:t>
            </a:r>
            <a:endParaRPr sz="2500" b="1">
              <a:solidFill>
                <a:srgbClr val="073763"/>
              </a:solidFill>
              <a:latin typeface="Montserrat"/>
              <a:ea typeface="Montserrat"/>
              <a:cs typeface="Montserrat"/>
              <a:sym typeface="Montserrat"/>
            </a:endParaRPr>
          </a:p>
        </p:txBody>
      </p:sp>
      <p:sp>
        <p:nvSpPr>
          <p:cNvPr id="809" name="Google Shape;809;g6c30156be6_0_19"/>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There are two ways you can listen to events. </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Using the event handler properties.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Using addEventListener() method.</a:t>
            </a:r>
            <a:endParaRPr sz="1500" b="1">
              <a:solidFill>
                <a:srgbClr val="172746"/>
              </a:solidFill>
              <a:latin typeface="Montserrat"/>
              <a:ea typeface="Montserrat"/>
              <a:cs typeface="Montserrat"/>
              <a:sym typeface="Montserrat"/>
            </a:endParaRPr>
          </a:p>
        </p:txBody>
      </p:sp>
      <p:sp>
        <p:nvSpPr>
          <p:cNvPr id="810" name="Google Shape;810;g6c30156be6_0_1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4"/>
        <p:cNvGrpSpPr/>
        <p:nvPr/>
      </p:nvGrpSpPr>
      <p:grpSpPr>
        <a:xfrm>
          <a:off x="0" y="0"/>
          <a:ext cx="0" cy="0"/>
          <a:chOff x="0" y="0"/>
          <a:chExt cx="0" cy="0"/>
        </a:xfrm>
      </p:grpSpPr>
      <p:pic>
        <p:nvPicPr>
          <p:cNvPr id="815" name="Google Shape;815;g6c30156be6_0_26"/>
          <p:cNvPicPr preferRelativeResize="0"/>
          <p:nvPr/>
        </p:nvPicPr>
        <p:blipFill rotWithShape="1">
          <a:blip r:embed="rId3">
            <a:alphaModFix/>
          </a:blip>
          <a:srcRect l="3789" r="3789"/>
          <a:stretch/>
        </p:blipFill>
        <p:spPr>
          <a:xfrm>
            <a:off x="0" y="102550"/>
            <a:ext cx="9144001" cy="47562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19"/>
        <p:cNvGrpSpPr/>
        <p:nvPr/>
      </p:nvGrpSpPr>
      <p:grpSpPr>
        <a:xfrm>
          <a:off x="0" y="0"/>
          <a:ext cx="0" cy="0"/>
          <a:chOff x="0" y="0"/>
          <a:chExt cx="0" cy="0"/>
        </a:xfrm>
      </p:grpSpPr>
      <p:sp>
        <p:nvSpPr>
          <p:cNvPr id="820" name="Google Shape;820;g6c30156be6_0_3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Event Property vs addEventListener()</a:t>
            </a:r>
            <a:endParaRPr sz="2500" b="1">
              <a:solidFill>
                <a:srgbClr val="073763"/>
              </a:solidFill>
              <a:latin typeface="Montserrat"/>
              <a:ea typeface="Montserrat"/>
              <a:cs typeface="Montserrat"/>
              <a:sym typeface="Montserrat"/>
            </a:endParaRPr>
          </a:p>
        </p:txBody>
      </p:sp>
      <p:sp>
        <p:nvSpPr>
          <p:cNvPr id="821" name="Google Shape;821;g6c30156be6_0_33"/>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add same event multiple times to the same element using addEventListener() but it’s not possible with event property.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 eg,</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selectedElement.onclick = function() {alert(‘Event 1’)}</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selectedElement.onclick = function() {alert(‘Event 2’)} //Event 2 will override Event 1</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selectedElement.addEventListener(‘click’, function() {alert(‘Event 1’)})</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selectedElement.addEventListener(‘click’, function() {alert(‘Event 2’)}) //Both Event 1 and 2 alert will be shown.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NOTE: addEventListener doesn’t works in Internet Explorer &lt; v9 but event property does.</a:t>
            </a:r>
            <a:endParaRPr sz="1500" b="1">
              <a:solidFill>
                <a:srgbClr val="172746"/>
              </a:solidFill>
              <a:latin typeface="Montserrat"/>
              <a:ea typeface="Montserrat"/>
              <a:cs typeface="Montserrat"/>
              <a:sym typeface="Montserrat"/>
            </a:endParaRPr>
          </a:p>
        </p:txBody>
      </p:sp>
      <p:sp>
        <p:nvSpPr>
          <p:cNvPr id="822" name="Google Shape;822;g6c30156be6_0_3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26"/>
        <p:cNvGrpSpPr/>
        <p:nvPr/>
      </p:nvGrpSpPr>
      <p:grpSpPr>
        <a:xfrm>
          <a:off x="0" y="0"/>
          <a:ext cx="0" cy="0"/>
          <a:chOff x="0" y="0"/>
          <a:chExt cx="0" cy="0"/>
        </a:xfrm>
      </p:grpSpPr>
      <p:sp>
        <p:nvSpPr>
          <p:cNvPr id="827" name="Google Shape;827;g6c30156be6_0_4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ClassList Methods: contains() and toggle()</a:t>
            </a:r>
            <a:endParaRPr sz="2500" b="1">
              <a:solidFill>
                <a:srgbClr val="073763"/>
              </a:solidFill>
              <a:latin typeface="Montserrat"/>
              <a:ea typeface="Montserrat"/>
              <a:cs typeface="Montserrat"/>
              <a:sym typeface="Montserrat"/>
            </a:endParaRPr>
          </a:p>
        </p:txBody>
      </p:sp>
      <p:sp>
        <p:nvSpPr>
          <p:cNvPr id="828" name="Google Shape;828;g6c30156be6_0_4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rPr>
              <a:t>The </a:t>
            </a:r>
            <a:r>
              <a:rPr lang="en-US" sz="1500" b="1">
                <a:solidFill>
                  <a:srgbClr val="172746"/>
                </a:solidFill>
              </a:rPr>
              <a:t>contains()</a:t>
            </a:r>
            <a:r>
              <a:rPr lang="en-US" sz="1500">
                <a:solidFill>
                  <a:srgbClr val="172746"/>
                </a:solidFill>
              </a:rPr>
              <a:t> method returns true/false based on whether a class is present in the class list.</a:t>
            </a:r>
            <a:endParaRPr sz="1500">
              <a:solidFill>
                <a:srgbClr val="172746"/>
              </a:solidFill>
            </a:endParaRPr>
          </a:p>
          <a:p>
            <a:pPr marL="0" lvl="0" indent="0" algn="l" rtl="0">
              <a:lnSpc>
                <a:spcPct val="115000"/>
              </a:lnSpc>
              <a:spcBef>
                <a:spcPts val="0"/>
              </a:spcBef>
              <a:spcAft>
                <a:spcPts val="0"/>
              </a:spcAft>
              <a:buNone/>
            </a:pPr>
            <a:r>
              <a:rPr lang="en-US" sz="1500">
                <a:solidFill>
                  <a:srgbClr val="172746"/>
                </a:solidFill>
              </a:rPr>
              <a:t>For eg,</a:t>
            </a:r>
            <a:endParaRPr sz="1500">
              <a:solidFill>
                <a:srgbClr val="172746"/>
              </a:solidFill>
            </a:endParaRPr>
          </a:p>
          <a:p>
            <a:pPr marL="0" lvl="0" indent="0" algn="l" rtl="0">
              <a:lnSpc>
                <a:spcPct val="115000"/>
              </a:lnSpc>
              <a:spcBef>
                <a:spcPts val="0"/>
              </a:spcBef>
              <a:spcAft>
                <a:spcPts val="0"/>
              </a:spcAft>
              <a:buNone/>
            </a:pPr>
            <a:r>
              <a:rPr lang="en-US" sz="1500">
                <a:solidFill>
                  <a:srgbClr val="172746"/>
                </a:solidFill>
              </a:rPr>
              <a:t>selectedElement.classList.contains('MyClass')</a:t>
            </a:r>
            <a:endParaRPr sz="1500">
              <a:solidFill>
                <a:srgbClr val="172746"/>
              </a:solidFill>
            </a:endParaRPr>
          </a:p>
          <a:p>
            <a:pPr marL="0" lvl="0" indent="0" algn="l" rtl="0">
              <a:lnSpc>
                <a:spcPct val="115000"/>
              </a:lnSpc>
              <a:spcBef>
                <a:spcPts val="0"/>
              </a:spcBef>
              <a:spcAft>
                <a:spcPts val="0"/>
              </a:spcAft>
              <a:buNone/>
            </a:pPr>
            <a:endParaRPr sz="1500">
              <a:solidFill>
                <a:srgbClr val="172746"/>
              </a:solidFill>
            </a:endParaRPr>
          </a:p>
          <a:p>
            <a:pPr marL="0" lvl="0" indent="0" algn="l" rtl="0">
              <a:lnSpc>
                <a:spcPct val="115000"/>
              </a:lnSpc>
              <a:spcBef>
                <a:spcPts val="0"/>
              </a:spcBef>
              <a:spcAft>
                <a:spcPts val="0"/>
              </a:spcAft>
              <a:buNone/>
            </a:pPr>
            <a:r>
              <a:rPr lang="en-US" sz="1500">
                <a:solidFill>
                  <a:srgbClr val="172746"/>
                </a:solidFill>
              </a:rPr>
              <a:t>The </a:t>
            </a:r>
            <a:r>
              <a:rPr lang="en-US" sz="1500" b="1">
                <a:solidFill>
                  <a:srgbClr val="172746"/>
                </a:solidFill>
              </a:rPr>
              <a:t>toggle()</a:t>
            </a:r>
            <a:r>
              <a:rPr lang="en-US" sz="1500">
                <a:solidFill>
                  <a:srgbClr val="172746"/>
                </a:solidFill>
              </a:rPr>
              <a:t> method on subsequent calls adds/removes a class from the classList.</a:t>
            </a:r>
            <a:endParaRPr sz="1500">
              <a:solidFill>
                <a:srgbClr val="172746"/>
              </a:solidFill>
            </a:endParaRPr>
          </a:p>
          <a:p>
            <a:pPr marL="0" lvl="0" indent="0" algn="l" rtl="0">
              <a:lnSpc>
                <a:spcPct val="115000"/>
              </a:lnSpc>
              <a:spcBef>
                <a:spcPts val="0"/>
              </a:spcBef>
              <a:spcAft>
                <a:spcPts val="0"/>
              </a:spcAft>
              <a:buNone/>
            </a:pPr>
            <a:r>
              <a:rPr lang="en-US" sz="1500">
                <a:solidFill>
                  <a:srgbClr val="172746"/>
                </a:solidFill>
              </a:rPr>
              <a:t>For eg,</a:t>
            </a:r>
            <a:endParaRPr sz="1500">
              <a:solidFill>
                <a:srgbClr val="172746"/>
              </a:solidFill>
            </a:endParaRPr>
          </a:p>
          <a:p>
            <a:pPr marL="0" lvl="0" indent="0" algn="l" rtl="0">
              <a:lnSpc>
                <a:spcPct val="115000"/>
              </a:lnSpc>
              <a:spcBef>
                <a:spcPts val="0"/>
              </a:spcBef>
              <a:spcAft>
                <a:spcPts val="0"/>
              </a:spcAft>
              <a:buNone/>
            </a:pPr>
            <a:r>
              <a:rPr lang="en-US" sz="1500">
                <a:solidFill>
                  <a:srgbClr val="172746"/>
                </a:solidFill>
              </a:rPr>
              <a:t>selectedElement.classList.toggle('MyClass')</a:t>
            </a:r>
            <a:endParaRPr sz="1500">
              <a:solidFill>
                <a:srgbClr val="172746"/>
              </a:solidFill>
            </a:endParaRPr>
          </a:p>
          <a:p>
            <a:pPr marL="0" lvl="0" indent="0" algn="l" rtl="0">
              <a:lnSpc>
                <a:spcPct val="115000"/>
              </a:lnSpc>
              <a:spcBef>
                <a:spcPts val="0"/>
              </a:spcBef>
              <a:spcAft>
                <a:spcPts val="0"/>
              </a:spcAft>
              <a:buNone/>
            </a:pPr>
            <a:endParaRPr sz="1500">
              <a:solidFill>
                <a:srgbClr val="172746"/>
              </a:solidFill>
            </a:endParaRPr>
          </a:p>
          <a:p>
            <a:pPr marL="0" lvl="0" indent="0" algn="l" rtl="0">
              <a:lnSpc>
                <a:spcPct val="115000"/>
              </a:lnSpc>
              <a:spcBef>
                <a:spcPts val="0"/>
              </a:spcBef>
              <a:spcAft>
                <a:spcPts val="0"/>
              </a:spcAft>
              <a:buNone/>
            </a:pPr>
            <a:endParaRPr sz="1500">
              <a:solidFill>
                <a:srgbClr val="172746"/>
              </a:solidFill>
            </a:endParaRPr>
          </a:p>
          <a:p>
            <a:pPr marL="0" lvl="0" indent="0" algn="l" rtl="0">
              <a:lnSpc>
                <a:spcPct val="115000"/>
              </a:lnSpc>
              <a:spcBef>
                <a:spcPts val="0"/>
              </a:spcBef>
              <a:spcAft>
                <a:spcPts val="0"/>
              </a:spcAft>
              <a:buNone/>
            </a:pPr>
            <a:r>
              <a:rPr lang="en-US" sz="1500">
                <a:solidFill>
                  <a:srgbClr val="172746"/>
                </a:solidFill>
              </a:rPr>
              <a:t>NOTE: The classList property is supported only by modern browsers, it is not available in IE&lt;v9</a:t>
            </a:r>
            <a:endParaRPr sz="1500">
              <a:solidFill>
                <a:srgbClr val="172746"/>
              </a:solidFill>
            </a:endParaRPr>
          </a:p>
        </p:txBody>
      </p:sp>
      <p:sp>
        <p:nvSpPr>
          <p:cNvPr id="829" name="Google Shape;829;g6c30156be6_0_4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6"/>
        <p:cNvGrpSpPr/>
        <p:nvPr/>
      </p:nvGrpSpPr>
      <p:grpSpPr>
        <a:xfrm>
          <a:off x="0" y="0"/>
          <a:ext cx="0" cy="0"/>
          <a:chOff x="0" y="0"/>
          <a:chExt cx="0" cy="0"/>
        </a:xfrm>
      </p:grpSpPr>
      <p:sp>
        <p:nvSpPr>
          <p:cNvPr id="167" name="Google Shape;167;g6bd6e8c6f1_0_10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Variable: Practice Problems</a:t>
            </a:r>
            <a:endParaRPr sz="2500" b="1">
              <a:solidFill>
                <a:srgbClr val="073763"/>
              </a:solidFill>
              <a:latin typeface="Montserrat"/>
              <a:ea typeface="Montserrat"/>
              <a:cs typeface="Montserrat"/>
              <a:sym typeface="Montserrat"/>
            </a:endParaRPr>
          </a:p>
        </p:txBody>
      </p:sp>
      <p:sp>
        <p:nvSpPr>
          <p:cNvPr id="168" name="Google Shape;168;g6bd6e8c6f1_0_10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Which of these variables have valid names? If a variable name is not valid then also explain the reason.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1. &amp;alpha1</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2. NUM1</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3. DATE-5</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4. TotalSum_</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5. 12Byby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6. num1</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7. super$$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8. object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9. StringNew</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10. $rankInClass</a:t>
            </a:r>
            <a:endParaRPr sz="1500">
              <a:solidFill>
                <a:srgbClr val="172746"/>
              </a:solidFill>
              <a:latin typeface="Montserrat"/>
              <a:ea typeface="Montserrat"/>
              <a:cs typeface="Montserrat"/>
              <a:sym typeface="Montserrat"/>
            </a:endParaRPr>
          </a:p>
        </p:txBody>
      </p:sp>
      <p:sp>
        <p:nvSpPr>
          <p:cNvPr id="169" name="Google Shape;169;g6bd6e8c6f1_0_10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pic>
        <p:nvPicPr>
          <p:cNvPr id="834" name="Google Shape;834;g6c30156be6_0_54"/>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835" name="Google Shape;835;g6c30156be6_0_54"/>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KEY EVENTS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39"/>
        <p:cNvGrpSpPr/>
        <p:nvPr/>
      </p:nvGrpSpPr>
      <p:grpSpPr>
        <a:xfrm>
          <a:off x="0" y="0"/>
          <a:ext cx="0" cy="0"/>
          <a:chOff x="0" y="0"/>
          <a:chExt cx="0" cy="0"/>
        </a:xfrm>
      </p:grpSpPr>
      <p:sp>
        <p:nvSpPr>
          <p:cNvPr id="840" name="Google Shape;840;g6c30156be6_0_5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Key Events</a:t>
            </a:r>
            <a:endParaRPr sz="2500" b="1">
              <a:solidFill>
                <a:srgbClr val="073763"/>
              </a:solidFill>
              <a:latin typeface="Montserrat"/>
              <a:ea typeface="Montserrat"/>
              <a:cs typeface="Montserrat"/>
              <a:sym typeface="Montserrat"/>
            </a:endParaRPr>
          </a:p>
        </p:txBody>
      </p:sp>
      <p:sp>
        <p:nvSpPr>
          <p:cNvPr id="841" name="Google Shape;841;g6c30156be6_0_59"/>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Using these events you can listen to key clicks.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3 different events: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keydown: ANY key is pressed.</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keyup: ANY key is released after the keydown event.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keypress: ANY key except Alt, Shift, Ctrl, Fn, CapsLock is in pressed position.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842" name="Google Shape;842;g6c30156be6_0_5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46"/>
        <p:cNvGrpSpPr/>
        <p:nvPr/>
      </p:nvGrpSpPr>
      <p:grpSpPr>
        <a:xfrm>
          <a:off x="0" y="0"/>
          <a:ext cx="0" cy="0"/>
          <a:chOff x="0" y="0"/>
          <a:chExt cx="0" cy="0"/>
        </a:xfrm>
      </p:grpSpPr>
      <p:sp>
        <p:nvSpPr>
          <p:cNvPr id="847" name="Google Shape;847;g6c30156be6_0_6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Key Events: Event Object</a:t>
            </a:r>
            <a:endParaRPr sz="2500" b="1">
              <a:solidFill>
                <a:srgbClr val="073763"/>
              </a:solidFill>
              <a:latin typeface="Montserrat"/>
              <a:ea typeface="Montserrat"/>
              <a:cs typeface="Montserrat"/>
              <a:sym typeface="Montserrat"/>
            </a:endParaRPr>
          </a:p>
        </p:txBody>
      </p:sp>
      <p:sp>
        <p:nvSpPr>
          <p:cNvPr id="848" name="Google Shape;848;g6c30156be6_0_6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When the event is keyboard event. It also gives access to some new properties: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e.key </a:t>
            </a:r>
            <a:r>
              <a:rPr lang="en-US" sz="1500">
                <a:solidFill>
                  <a:srgbClr val="172746"/>
                </a:solidFill>
                <a:latin typeface="Montserrat"/>
                <a:ea typeface="Montserrat"/>
                <a:cs typeface="Montserrat"/>
                <a:sym typeface="Montserrat"/>
              </a:rPr>
              <a:t>- This key represents which keyboard key was clicked.</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e.which</a:t>
            </a:r>
            <a:r>
              <a:rPr lang="en-US" sz="1500">
                <a:solidFill>
                  <a:srgbClr val="172746"/>
                </a:solidFill>
                <a:latin typeface="Montserrat"/>
                <a:ea typeface="Montserrat"/>
                <a:cs typeface="Montserrat"/>
                <a:sym typeface="Montserrat"/>
              </a:rPr>
              <a:t> - It returns the ASCII code for the key pressed.</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e.altKey</a:t>
            </a:r>
            <a:r>
              <a:rPr lang="en-US" sz="1500">
                <a:solidFill>
                  <a:srgbClr val="172746"/>
                </a:solidFill>
                <a:latin typeface="Montserrat"/>
                <a:ea typeface="Montserrat"/>
                <a:cs typeface="Montserrat"/>
                <a:sym typeface="Montserrat"/>
              </a:rPr>
              <a:t> - This returns boolean based on whether alt key was pressed or not.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e.ctrlKey</a:t>
            </a:r>
            <a:r>
              <a:rPr lang="en-US" sz="1500">
                <a:solidFill>
                  <a:srgbClr val="172746"/>
                </a:solidFill>
                <a:latin typeface="Montserrat"/>
                <a:ea typeface="Montserrat"/>
                <a:cs typeface="Montserrat"/>
                <a:sym typeface="Montserrat"/>
              </a:rPr>
              <a:t> - This returns boolean based on whether control key was pressed or not.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e.shiftKey</a:t>
            </a:r>
            <a:r>
              <a:rPr lang="en-US" sz="1500">
                <a:solidFill>
                  <a:srgbClr val="172746"/>
                </a:solidFill>
                <a:latin typeface="Montserrat"/>
                <a:ea typeface="Montserrat"/>
                <a:cs typeface="Montserrat"/>
                <a:sym typeface="Montserrat"/>
              </a:rPr>
              <a:t> - This returns boolean based on whether shift key was pressed or not.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check codes for any key here =&gt; </a:t>
            </a:r>
            <a:r>
              <a:rPr lang="en-US" sz="1500" u="sng">
                <a:solidFill>
                  <a:schemeClr val="hlink"/>
                </a:solidFill>
                <a:latin typeface="Montserrat"/>
                <a:ea typeface="Montserrat"/>
                <a:cs typeface="Montserrat"/>
                <a:sym typeface="Montserrat"/>
                <a:hlinkClick r:id="rId3"/>
              </a:rPr>
              <a:t>https://keycode.info/</a:t>
            </a:r>
            <a:endParaRPr sz="1500">
              <a:solidFill>
                <a:srgbClr val="172746"/>
              </a:solidFill>
              <a:latin typeface="Montserrat"/>
              <a:ea typeface="Montserrat"/>
              <a:cs typeface="Montserrat"/>
              <a:sym typeface="Montserrat"/>
            </a:endParaRPr>
          </a:p>
        </p:txBody>
      </p:sp>
      <p:sp>
        <p:nvSpPr>
          <p:cNvPr id="849" name="Google Shape;849;g6c30156be6_0_6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Google Shape;854;g6c30156be6_0_74"/>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855" name="Google Shape;855;g6c30156be6_0_74"/>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FORM EVENTS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59"/>
        <p:cNvGrpSpPr/>
        <p:nvPr/>
      </p:nvGrpSpPr>
      <p:grpSpPr>
        <a:xfrm>
          <a:off x="0" y="0"/>
          <a:ext cx="0" cy="0"/>
          <a:chOff x="0" y="0"/>
          <a:chExt cx="0" cy="0"/>
        </a:xfrm>
      </p:grpSpPr>
      <p:sp>
        <p:nvSpPr>
          <p:cNvPr id="860" name="Google Shape;860;g6c30156be6_0_7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Form Events</a:t>
            </a:r>
            <a:endParaRPr sz="2500" b="1">
              <a:solidFill>
                <a:srgbClr val="073763"/>
              </a:solidFill>
              <a:latin typeface="Montserrat"/>
              <a:ea typeface="Montserrat"/>
              <a:cs typeface="Montserrat"/>
              <a:sym typeface="Montserrat"/>
            </a:endParaRPr>
          </a:p>
        </p:txBody>
      </p:sp>
      <p:sp>
        <p:nvSpPr>
          <p:cNvPr id="861" name="Google Shape;861;g6c30156be6_0_79"/>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some of the available form events: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change</a:t>
            </a:r>
            <a:r>
              <a:rPr lang="en-US" sz="1500">
                <a:solidFill>
                  <a:srgbClr val="172746"/>
                </a:solidFill>
                <a:latin typeface="Montserrat"/>
                <a:ea typeface="Montserrat"/>
                <a:cs typeface="Montserrat"/>
                <a:sym typeface="Montserrat"/>
              </a:rPr>
              <a:t>: when the content of an input field is changed then this function is called or when the user selects a value from the dropdown etc. So basically, whenever the value changes for an input element then this change event is triggered. It is triggered once the element loses focus.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input</a:t>
            </a:r>
            <a:r>
              <a:rPr lang="en-US" sz="1500">
                <a:solidFill>
                  <a:srgbClr val="172746"/>
                </a:solidFill>
                <a:latin typeface="Montserrat"/>
                <a:ea typeface="Montserrat"/>
                <a:cs typeface="Montserrat"/>
                <a:sym typeface="Montserrat"/>
              </a:rPr>
              <a:t>: It works same as change. The only difference is that it’s triggered as soon as the value is changed. It doesn’t waits for the element to lose focus.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focus</a:t>
            </a:r>
            <a:r>
              <a:rPr lang="en-US" sz="1500">
                <a:solidFill>
                  <a:srgbClr val="172746"/>
                </a:solidFill>
                <a:latin typeface="Montserrat"/>
                <a:ea typeface="Montserrat"/>
                <a:cs typeface="Montserrat"/>
                <a:sym typeface="Montserrat"/>
              </a:rPr>
              <a:t>: The focus event is triggered when the input field is focused by the user.</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blur</a:t>
            </a:r>
            <a:r>
              <a:rPr lang="en-US" sz="1500">
                <a:solidFill>
                  <a:srgbClr val="172746"/>
                </a:solidFill>
                <a:latin typeface="Montserrat"/>
                <a:ea typeface="Montserrat"/>
                <a:cs typeface="Montserrat"/>
                <a:sym typeface="Montserrat"/>
              </a:rPr>
              <a:t>: The focus event is triggered when the input field loses focus.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submit</a:t>
            </a:r>
            <a:r>
              <a:rPr lang="en-US" sz="1500">
                <a:solidFill>
                  <a:srgbClr val="172746"/>
                </a:solidFill>
                <a:latin typeface="Montserrat"/>
                <a:ea typeface="Montserrat"/>
                <a:cs typeface="Montserrat"/>
                <a:sym typeface="Montserrat"/>
              </a:rPr>
              <a:t>: The submit event is triggered when the submit button is clicked by the user.</a:t>
            </a:r>
            <a:endParaRPr sz="1500">
              <a:solidFill>
                <a:srgbClr val="172746"/>
              </a:solidFill>
              <a:latin typeface="Montserrat"/>
              <a:ea typeface="Montserrat"/>
              <a:cs typeface="Montserrat"/>
              <a:sym typeface="Montserrat"/>
            </a:endParaRPr>
          </a:p>
        </p:txBody>
      </p:sp>
      <p:sp>
        <p:nvSpPr>
          <p:cNvPr id="862" name="Google Shape;862;g6c30156be6_0_7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66"/>
        <p:cNvGrpSpPr/>
        <p:nvPr/>
      </p:nvGrpSpPr>
      <p:grpSpPr>
        <a:xfrm>
          <a:off x="0" y="0"/>
          <a:ext cx="0" cy="0"/>
          <a:chOff x="0" y="0"/>
          <a:chExt cx="0" cy="0"/>
        </a:xfrm>
      </p:grpSpPr>
      <p:sp>
        <p:nvSpPr>
          <p:cNvPr id="867" name="Google Shape;867;g6c30156be6_0_8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Event Object: preventDefault()</a:t>
            </a:r>
            <a:endParaRPr sz="2500" b="1">
              <a:solidFill>
                <a:srgbClr val="073763"/>
              </a:solidFill>
              <a:latin typeface="Montserrat"/>
              <a:ea typeface="Montserrat"/>
              <a:cs typeface="Montserrat"/>
              <a:sym typeface="Montserrat"/>
            </a:endParaRPr>
          </a:p>
        </p:txBody>
      </p:sp>
      <p:sp>
        <p:nvSpPr>
          <p:cNvPr id="868" name="Google Shape;868;g6c30156be6_0_8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When you click on this submit button the input field key value pairs are appended to the URL. This is the default behavior, say you did not this to happen. Instead of automatically updating the URL, you want to send this data to the backend using a REST API. Now, to avoid this default behavior, the event object has another method called </a:t>
            </a:r>
            <a:r>
              <a:rPr lang="en-US" sz="1500" b="1">
                <a:solidFill>
                  <a:srgbClr val="172746"/>
                </a:solidFill>
                <a:latin typeface="Montserrat"/>
                <a:ea typeface="Montserrat"/>
                <a:cs typeface="Montserrat"/>
                <a:sym typeface="Montserrat"/>
              </a:rPr>
              <a:t>preventDefault().</a:t>
            </a:r>
            <a:endParaRPr sz="1500">
              <a:solidFill>
                <a:srgbClr val="172746"/>
              </a:solidFill>
              <a:latin typeface="Montserrat"/>
              <a:ea typeface="Montserrat"/>
              <a:cs typeface="Montserrat"/>
              <a:sym typeface="Montserrat"/>
            </a:endParaRPr>
          </a:p>
        </p:txBody>
      </p:sp>
      <p:sp>
        <p:nvSpPr>
          <p:cNvPr id="869" name="Google Shape;869;g6c30156be6_0_8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73"/>
        <p:cNvGrpSpPr/>
        <p:nvPr/>
      </p:nvGrpSpPr>
      <p:grpSpPr>
        <a:xfrm>
          <a:off x="0" y="0"/>
          <a:ext cx="0" cy="0"/>
          <a:chOff x="0" y="0"/>
          <a:chExt cx="0" cy="0"/>
        </a:xfrm>
      </p:grpSpPr>
      <p:sp>
        <p:nvSpPr>
          <p:cNvPr id="874" name="Google Shape;874;g6bfa467cd8_0_16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“insertBefore()” Method</a:t>
            </a:r>
            <a:endParaRPr sz="2500" b="1">
              <a:solidFill>
                <a:srgbClr val="073763"/>
              </a:solidFill>
              <a:latin typeface="Montserrat"/>
              <a:ea typeface="Montserrat"/>
              <a:cs typeface="Montserrat"/>
              <a:sym typeface="Montserrat"/>
            </a:endParaRPr>
          </a:p>
        </p:txBody>
      </p:sp>
      <p:sp>
        <p:nvSpPr>
          <p:cNvPr id="875" name="Google Shape;875;g6bfa467cd8_0_165"/>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parentElement.insertBefore(childElement, insertBeforeWhichElement);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This method accepts 2 params, first is the newly created element and second is the sibling element before which you want to add you newly created element.</a:t>
            </a:r>
            <a:endParaRPr sz="1500">
              <a:solidFill>
                <a:srgbClr val="172746"/>
              </a:solidFill>
              <a:latin typeface="Montserrat"/>
              <a:ea typeface="Montserrat"/>
              <a:cs typeface="Montserrat"/>
              <a:sym typeface="Montserrat"/>
            </a:endParaRPr>
          </a:p>
        </p:txBody>
      </p:sp>
      <p:sp>
        <p:nvSpPr>
          <p:cNvPr id="876" name="Google Shape;876;g6bfa467cd8_0_16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80"/>
        <p:cNvGrpSpPr/>
        <p:nvPr/>
      </p:nvGrpSpPr>
      <p:grpSpPr>
        <a:xfrm>
          <a:off x="0" y="0"/>
          <a:ext cx="0" cy="0"/>
          <a:chOff x="0" y="0"/>
          <a:chExt cx="0" cy="0"/>
        </a:xfrm>
      </p:grpSpPr>
      <p:sp>
        <p:nvSpPr>
          <p:cNvPr id="881" name="Google Shape;881;g6c30156be6_0_9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“remove()” Method</a:t>
            </a:r>
            <a:endParaRPr sz="2500" b="1">
              <a:solidFill>
                <a:srgbClr val="073763"/>
              </a:solidFill>
              <a:latin typeface="Montserrat"/>
              <a:ea typeface="Montserrat"/>
              <a:cs typeface="Montserrat"/>
              <a:sym typeface="Montserrat"/>
            </a:endParaRPr>
          </a:p>
        </p:txBody>
      </p:sp>
      <p:sp>
        <p:nvSpPr>
          <p:cNvPr id="882" name="Google Shape;882;g6c30156be6_0_93"/>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remove HTML elements from the DOM you can use the </a:t>
            </a:r>
            <a:r>
              <a:rPr lang="en-US" sz="1500" b="1">
                <a:solidFill>
                  <a:srgbClr val="172746"/>
                </a:solidFill>
                <a:latin typeface="Montserrat"/>
                <a:ea typeface="Montserrat"/>
                <a:cs typeface="Montserrat"/>
                <a:sym typeface="Montserrat"/>
              </a:rPr>
              <a:t>remove()</a:t>
            </a:r>
            <a:r>
              <a:rPr lang="en-US" sz="1500">
                <a:solidFill>
                  <a:srgbClr val="172746"/>
                </a:solidFill>
                <a:latin typeface="Montserrat"/>
                <a:ea typeface="Montserrat"/>
                <a:cs typeface="Montserrat"/>
                <a:sym typeface="Montserrat"/>
              </a:rPr>
              <a:t> method.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selectedElement.remove();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NOTE: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In IE&lt;v9 the remove() method is not supported. You can use the removeChild() method.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parentElement.removeChild(childElement);</a:t>
            </a:r>
            <a:endParaRPr sz="1500">
              <a:solidFill>
                <a:srgbClr val="172746"/>
              </a:solidFill>
              <a:latin typeface="Montserrat"/>
              <a:ea typeface="Montserrat"/>
              <a:cs typeface="Montserrat"/>
              <a:sym typeface="Montserrat"/>
            </a:endParaRPr>
          </a:p>
        </p:txBody>
      </p:sp>
      <p:sp>
        <p:nvSpPr>
          <p:cNvPr id="883" name="Google Shape;883;g6c30156be6_0_9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g6c416ebc34_0_5"/>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889" name="Google Shape;889;g6c416ebc34_0_5"/>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MOUSE EVENTS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893"/>
        <p:cNvGrpSpPr/>
        <p:nvPr/>
      </p:nvGrpSpPr>
      <p:grpSpPr>
        <a:xfrm>
          <a:off x="0" y="0"/>
          <a:ext cx="0" cy="0"/>
          <a:chOff x="0" y="0"/>
          <a:chExt cx="0" cy="0"/>
        </a:xfrm>
      </p:grpSpPr>
      <p:sp>
        <p:nvSpPr>
          <p:cNvPr id="894" name="Google Shape;894;g6c416ebc34_0_1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Mouse Events</a:t>
            </a:r>
            <a:endParaRPr sz="2500" b="1">
              <a:solidFill>
                <a:srgbClr val="073763"/>
              </a:solidFill>
              <a:latin typeface="Montserrat"/>
              <a:ea typeface="Montserrat"/>
              <a:cs typeface="Montserrat"/>
              <a:sym typeface="Montserrat"/>
            </a:endParaRPr>
          </a:p>
        </p:txBody>
      </p:sp>
      <p:sp>
        <p:nvSpPr>
          <p:cNvPr id="895" name="Google Shape;895;g6c416ebc34_0_10"/>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These are some of the available mouse events: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mousedown </a:t>
            </a:r>
            <a:r>
              <a:rPr lang="en-US" sz="1500">
                <a:solidFill>
                  <a:srgbClr val="172746"/>
                </a:solidFill>
                <a:latin typeface="Montserrat"/>
                <a:ea typeface="Montserrat"/>
                <a:cs typeface="Montserrat"/>
                <a:sym typeface="Montserrat"/>
              </a:rPr>
              <a:t>event is triggered when either the left or right (or middle) mouse key is pressed.</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mouseup </a:t>
            </a:r>
            <a:r>
              <a:rPr lang="en-US" sz="1500">
                <a:solidFill>
                  <a:srgbClr val="172746"/>
                </a:solidFill>
                <a:latin typeface="Montserrat"/>
                <a:ea typeface="Montserrat"/>
                <a:cs typeface="Montserrat"/>
                <a:sym typeface="Montserrat"/>
              </a:rPr>
              <a:t>event trigger when either the left or right (or middle) mouse is released after the mousedown event.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click </a:t>
            </a:r>
            <a:r>
              <a:rPr lang="en-US" sz="1500">
                <a:solidFill>
                  <a:srgbClr val="172746"/>
                </a:solidFill>
                <a:latin typeface="Montserrat"/>
                <a:ea typeface="Montserrat"/>
                <a:cs typeface="Montserrat"/>
                <a:sym typeface="Montserrat"/>
              </a:rPr>
              <a:t>event is triggered when the left mouse button is pressed and released, it requires the Mousedown and Mouseup event to happen before Click event. The normal expect trigger order: onMousedown &gt;&gt; onMouseup &gt;&gt; onClick</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dblclick </a:t>
            </a:r>
            <a:r>
              <a:rPr lang="en-US" sz="1500">
                <a:solidFill>
                  <a:srgbClr val="172746"/>
                </a:solidFill>
                <a:latin typeface="Montserrat"/>
                <a:ea typeface="Montserrat"/>
                <a:cs typeface="Montserrat"/>
                <a:sym typeface="Montserrat"/>
              </a:rPr>
              <a:t>event is triggered when the left mouse button is clicked twice.</a:t>
            </a:r>
            <a:endParaRPr sz="1500">
              <a:solidFill>
                <a:srgbClr val="172746"/>
              </a:solidFill>
              <a:latin typeface="Montserrat"/>
              <a:ea typeface="Montserrat"/>
              <a:cs typeface="Montserrat"/>
              <a:sym typeface="Montserrat"/>
            </a:endParaRPr>
          </a:p>
        </p:txBody>
      </p:sp>
      <p:sp>
        <p:nvSpPr>
          <p:cNvPr id="896" name="Google Shape;896;g6c416ebc34_0_1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73"/>
        <p:cNvGrpSpPr/>
        <p:nvPr/>
      </p:nvGrpSpPr>
      <p:grpSpPr>
        <a:xfrm>
          <a:off x="0" y="0"/>
          <a:ext cx="0" cy="0"/>
          <a:chOff x="0" y="0"/>
          <a:chExt cx="0" cy="0"/>
        </a:xfrm>
      </p:grpSpPr>
      <p:sp>
        <p:nvSpPr>
          <p:cNvPr id="174" name="Google Shape;174;g6bd6e8c6f1_0_5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Operators</a:t>
            </a:r>
            <a:endParaRPr sz="2500" b="1">
              <a:solidFill>
                <a:srgbClr val="073763"/>
              </a:solidFill>
              <a:latin typeface="Montserrat"/>
              <a:ea typeface="Montserrat"/>
              <a:cs typeface="Montserrat"/>
              <a:sym typeface="Montserrat"/>
            </a:endParaRPr>
          </a:p>
        </p:txBody>
      </p:sp>
      <p:sp>
        <p:nvSpPr>
          <p:cNvPr id="175" name="Google Shape;175;g6bd6e8c6f1_0_5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Operator are symbols used to perform some actions on variables. JavaScript supports many operators like:</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Arithmetic Operators</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Assignment Operators</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Comparison Operators: &lt;, &gt;, &lt;=, &gt;=, ==, ===, !=</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Conditional Operator: &amp;&amp;, || </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Ternary Operator ?=</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Logical Operators</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Type Operators: </a:t>
            </a:r>
            <a:r>
              <a:rPr lang="en-US" sz="1500" dirty="0" err="1">
                <a:solidFill>
                  <a:srgbClr val="172746"/>
                </a:solidFill>
                <a:latin typeface="Montserrat"/>
                <a:ea typeface="Montserrat"/>
                <a:cs typeface="Montserrat"/>
                <a:sym typeface="Montserrat"/>
              </a:rPr>
              <a:t>typeof</a:t>
            </a:r>
            <a:r>
              <a:rPr lang="en-US" sz="1500" dirty="0">
                <a:solidFill>
                  <a:srgbClr val="172746"/>
                </a:solidFill>
                <a:latin typeface="Montserrat"/>
                <a:ea typeface="Montserrat"/>
                <a:cs typeface="Montserrat"/>
                <a:sym typeface="Montserrat"/>
              </a:rPr>
              <a:t> and </a:t>
            </a:r>
            <a:r>
              <a:rPr lang="en-US" sz="1500" dirty="0" err="1">
                <a:solidFill>
                  <a:srgbClr val="172746"/>
                </a:solidFill>
                <a:latin typeface="Montserrat"/>
                <a:ea typeface="Montserrat"/>
                <a:cs typeface="Montserrat"/>
                <a:sym typeface="Montserrat"/>
              </a:rPr>
              <a:t>instanceof</a:t>
            </a:r>
            <a:r>
              <a:rPr lang="en-US" sz="1500" dirty="0">
                <a:solidFill>
                  <a:srgbClr val="172746"/>
                </a:solidFill>
                <a:latin typeface="Montserrat"/>
                <a:ea typeface="Montserrat"/>
                <a:cs typeface="Montserrat"/>
                <a:sym typeface="Montserrat"/>
              </a:rPr>
              <a:t>;</a:t>
            </a:r>
            <a:endParaRPr sz="1500" dirty="0">
              <a:solidFill>
                <a:srgbClr val="172746"/>
              </a:solidFill>
              <a:latin typeface="Montserrat"/>
              <a:ea typeface="Montserrat"/>
              <a:cs typeface="Montserrat"/>
              <a:sym typeface="Montserrat"/>
            </a:endParaRPr>
          </a:p>
        </p:txBody>
      </p:sp>
      <p:sp>
        <p:nvSpPr>
          <p:cNvPr id="176" name="Google Shape;176;g6bd6e8c6f1_0_5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00"/>
        <p:cNvGrpSpPr/>
        <p:nvPr/>
      </p:nvGrpSpPr>
      <p:grpSpPr>
        <a:xfrm>
          <a:off x="0" y="0"/>
          <a:ext cx="0" cy="0"/>
          <a:chOff x="0" y="0"/>
          <a:chExt cx="0" cy="0"/>
        </a:xfrm>
      </p:grpSpPr>
      <p:sp>
        <p:nvSpPr>
          <p:cNvPr id="901" name="Google Shape;901;g6c416ebc34_0_4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Mouse Events</a:t>
            </a:r>
            <a:endParaRPr sz="2500" b="1">
              <a:solidFill>
                <a:srgbClr val="073763"/>
              </a:solidFill>
              <a:latin typeface="Montserrat"/>
              <a:ea typeface="Montserrat"/>
              <a:cs typeface="Montserrat"/>
              <a:sym typeface="Montserrat"/>
            </a:endParaRPr>
          </a:p>
        </p:txBody>
      </p:sp>
      <p:sp>
        <p:nvSpPr>
          <p:cNvPr id="902" name="Google Shape;902;g6c416ebc34_0_43"/>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mouseenter </a:t>
            </a:r>
            <a:r>
              <a:rPr lang="en-US" sz="1500">
                <a:solidFill>
                  <a:srgbClr val="172746"/>
                </a:solidFill>
                <a:latin typeface="Montserrat"/>
                <a:ea typeface="Montserrat"/>
                <a:cs typeface="Montserrat"/>
                <a:sym typeface="Montserrat"/>
              </a:rPr>
              <a:t>when the mouse enters an element.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mouseleave </a:t>
            </a:r>
            <a:r>
              <a:rPr lang="en-US" sz="1500">
                <a:solidFill>
                  <a:srgbClr val="172746"/>
                </a:solidFill>
                <a:latin typeface="Montserrat"/>
                <a:ea typeface="Montserrat"/>
                <a:cs typeface="Montserrat"/>
                <a:sym typeface="Montserrat"/>
              </a:rPr>
              <a:t>when the mouse is moved out of an element.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mousemove </a:t>
            </a:r>
            <a:r>
              <a:rPr lang="en-US" sz="1500">
                <a:solidFill>
                  <a:srgbClr val="172746"/>
                </a:solidFill>
                <a:latin typeface="Montserrat"/>
                <a:ea typeface="Montserrat"/>
                <a:cs typeface="Montserrat"/>
                <a:sym typeface="Montserrat"/>
              </a:rPr>
              <a:t>when the mouse is moved over the element.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contextmenu </a:t>
            </a:r>
            <a:r>
              <a:rPr lang="en-US" sz="1500">
                <a:solidFill>
                  <a:srgbClr val="172746"/>
                </a:solidFill>
                <a:latin typeface="Montserrat"/>
                <a:ea typeface="Montserrat"/>
                <a:cs typeface="Montserrat"/>
                <a:sym typeface="Montserrat"/>
              </a:rPr>
              <a:t>when the context menu is opened, e.g. on a right mouse button click</a:t>
            </a:r>
            <a:endParaRPr sz="1500">
              <a:solidFill>
                <a:srgbClr val="172746"/>
              </a:solidFill>
              <a:latin typeface="Montserrat"/>
              <a:ea typeface="Montserrat"/>
              <a:cs typeface="Montserrat"/>
              <a:sym typeface="Montserrat"/>
            </a:endParaRPr>
          </a:p>
        </p:txBody>
      </p:sp>
      <p:sp>
        <p:nvSpPr>
          <p:cNvPr id="903" name="Google Shape;903;g6c416ebc34_0_4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07"/>
        <p:cNvGrpSpPr/>
        <p:nvPr/>
      </p:nvGrpSpPr>
      <p:grpSpPr>
        <a:xfrm>
          <a:off x="0" y="0"/>
          <a:ext cx="0" cy="0"/>
          <a:chOff x="0" y="0"/>
          <a:chExt cx="0" cy="0"/>
        </a:xfrm>
      </p:grpSpPr>
      <p:sp>
        <p:nvSpPr>
          <p:cNvPr id="908" name="Google Shape;908;g6c416ebc34_0_5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Mouse Event Object Properties</a:t>
            </a:r>
            <a:endParaRPr sz="2500" b="1">
              <a:solidFill>
                <a:srgbClr val="073763"/>
              </a:solidFill>
              <a:latin typeface="Montserrat"/>
              <a:ea typeface="Montserrat"/>
              <a:cs typeface="Montserrat"/>
              <a:sym typeface="Montserrat"/>
            </a:endParaRPr>
          </a:p>
        </p:txBody>
      </p:sp>
      <p:sp>
        <p:nvSpPr>
          <p:cNvPr id="909" name="Google Shape;909;g6c416ebc34_0_50"/>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clientX and clientY:</a:t>
            </a:r>
            <a:r>
              <a:rPr lang="en-US" sz="1500">
                <a:solidFill>
                  <a:srgbClr val="172746"/>
                </a:solidFill>
                <a:latin typeface="Montserrat"/>
                <a:ea typeface="Montserrat"/>
                <a:cs typeface="Montserrat"/>
                <a:sym typeface="Montserrat"/>
              </a:rPr>
              <a:t> Relative to the top left of the physical screen/monitor. This reference point is below the URL bar and back button in the upper left.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pageX and pageY:</a:t>
            </a:r>
            <a:r>
              <a:rPr lang="en-US" sz="1500">
                <a:solidFill>
                  <a:srgbClr val="172746"/>
                </a:solidFill>
                <a:latin typeface="Montserrat"/>
                <a:ea typeface="Montserrat"/>
                <a:cs typeface="Montserrat"/>
                <a:sym typeface="Montserrat"/>
              </a:rPr>
              <a:t> Relative to the top left of the fully rendered content area in the browser. This reference point is below the URL bar and back button in the upper left. It includes the scroll distance.</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screenX and screenY:</a:t>
            </a:r>
            <a:r>
              <a:rPr lang="en-US" sz="1500">
                <a:solidFill>
                  <a:srgbClr val="172746"/>
                </a:solidFill>
                <a:latin typeface="Montserrat"/>
                <a:ea typeface="Montserrat"/>
                <a:cs typeface="Montserrat"/>
                <a:sym typeface="Montserrat"/>
              </a:rPr>
              <a:t> Relative to the top left of the physical screen/monitor. It includes the URL Bar etc.</a:t>
            </a:r>
            <a:endParaRPr sz="1500">
              <a:solidFill>
                <a:srgbClr val="172746"/>
              </a:solidFill>
              <a:latin typeface="Montserrat"/>
              <a:ea typeface="Montserrat"/>
              <a:cs typeface="Montserrat"/>
              <a:sym typeface="Montserrat"/>
            </a:endParaRPr>
          </a:p>
        </p:txBody>
      </p:sp>
      <p:sp>
        <p:nvSpPr>
          <p:cNvPr id="910" name="Google Shape;910;g6c416ebc34_0_5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g6c416ebc34_0_18"/>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916" name="Google Shape;916;g6c416ebc34_0_18"/>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TIMING EVENTS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20"/>
        <p:cNvGrpSpPr/>
        <p:nvPr/>
      </p:nvGrpSpPr>
      <p:grpSpPr>
        <a:xfrm>
          <a:off x="0" y="0"/>
          <a:ext cx="0" cy="0"/>
          <a:chOff x="0" y="0"/>
          <a:chExt cx="0" cy="0"/>
        </a:xfrm>
      </p:grpSpPr>
      <p:sp>
        <p:nvSpPr>
          <p:cNvPr id="921" name="Google Shape;921;g6c416ebc34_0_2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Timing Events</a:t>
            </a:r>
            <a:endParaRPr sz="2500" b="1">
              <a:solidFill>
                <a:srgbClr val="073763"/>
              </a:solidFill>
              <a:latin typeface="Montserrat"/>
              <a:ea typeface="Montserrat"/>
              <a:cs typeface="Montserrat"/>
              <a:sym typeface="Montserrat"/>
            </a:endParaRPr>
          </a:p>
        </p:txBody>
      </p:sp>
      <p:sp>
        <p:nvSpPr>
          <p:cNvPr id="922" name="Google Shape;922;g6c416ebc34_0_23"/>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There are two timing methods available:</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setTimeout</a:t>
            </a:r>
            <a:r>
              <a:rPr lang="en-US" sz="1500">
                <a:solidFill>
                  <a:srgbClr val="172746"/>
                </a:solidFill>
                <a:latin typeface="Montserrat"/>
                <a:ea typeface="Montserrat"/>
                <a:cs typeface="Montserrat"/>
                <a:sym typeface="Montserrat"/>
              </a:rPr>
              <a:t>(function() {}, time-in-millisecs) //Executes the callback function after the specified time.</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setInterval</a:t>
            </a:r>
            <a:r>
              <a:rPr lang="en-US" sz="1500">
                <a:solidFill>
                  <a:srgbClr val="172746"/>
                </a:solidFill>
                <a:latin typeface="Montserrat"/>
                <a:ea typeface="Montserrat"/>
                <a:cs typeface="Montserrat"/>
                <a:sym typeface="Montserrat"/>
              </a:rPr>
              <a:t>(function() {}, time-in-millisecs) //Executes the callback function periodically after the specified time.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NOTE: To stop a timer function you can use the clearInterval() method.</a:t>
            </a:r>
            <a:endParaRPr sz="1500">
              <a:solidFill>
                <a:srgbClr val="172746"/>
              </a:solidFill>
              <a:latin typeface="Montserrat"/>
              <a:ea typeface="Montserrat"/>
              <a:cs typeface="Montserrat"/>
              <a:sym typeface="Montserrat"/>
            </a:endParaRPr>
          </a:p>
        </p:txBody>
      </p:sp>
      <p:sp>
        <p:nvSpPr>
          <p:cNvPr id="923" name="Google Shape;923;g6c416ebc34_0_2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27"/>
        <p:cNvGrpSpPr/>
        <p:nvPr/>
      </p:nvGrpSpPr>
      <p:grpSpPr>
        <a:xfrm>
          <a:off x="0" y="0"/>
          <a:ext cx="0" cy="0"/>
          <a:chOff x="0" y="0"/>
          <a:chExt cx="0" cy="0"/>
        </a:xfrm>
      </p:grpSpPr>
      <p:sp>
        <p:nvSpPr>
          <p:cNvPr id="928" name="Google Shape;928;g6c30156be6_0_3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Events Full Reference</a:t>
            </a:r>
            <a:endParaRPr sz="2500" b="1">
              <a:solidFill>
                <a:srgbClr val="073763"/>
              </a:solidFill>
              <a:latin typeface="Montserrat"/>
              <a:ea typeface="Montserrat"/>
              <a:cs typeface="Montserrat"/>
              <a:sym typeface="Montserrat"/>
            </a:endParaRPr>
          </a:p>
        </p:txBody>
      </p:sp>
      <p:sp>
        <p:nvSpPr>
          <p:cNvPr id="929" name="Google Shape;929;g6c30156be6_0_39"/>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u="sng">
                <a:solidFill>
                  <a:schemeClr val="hlink"/>
                </a:solidFill>
                <a:hlinkClick r:id="rId3"/>
              </a:rPr>
              <a:t>https://developer.mozilla.org/en-US/docs/Web/Events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Please find 3 applications of all the events that we have learnt so far!!</a:t>
            </a:r>
            <a:endParaRPr sz="1500">
              <a:solidFill>
                <a:srgbClr val="172746"/>
              </a:solidFill>
              <a:latin typeface="Montserrat"/>
              <a:ea typeface="Montserrat"/>
              <a:cs typeface="Montserrat"/>
              <a:sym typeface="Montserrat"/>
            </a:endParaRPr>
          </a:p>
        </p:txBody>
      </p:sp>
      <p:sp>
        <p:nvSpPr>
          <p:cNvPr id="930" name="Google Shape;930;g6c30156be6_0_3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935" name="Google Shape;935;g6c416ebc34_0_101"/>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936" name="Google Shape;936;g6c416ebc34_0_101"/>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BOM</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40"/>
        <p:cNvGrpSpPr/>
        <p:nvPr/>
      </p:nvGrpSpPr>
      <p:grpSpPr>
        <a:xfrm>
          <a:off x="0" y="0"/>
          <a:ext cx="0" cy="0"/>
          <a:chOff x="0" y="0"/>
          <a:chExt cx="0" cy="0"/>
        </a:xfrm>
      </p:grpSpPr>
      <p:sp>
        <p:nvSpPr>
          <p:cNvPr id="941" name="Google Shape;941;g6c416ebc34_0_10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Browser Object Model</a:t>
            </a:r>
            <a:endParaRPr sz="2500" b="1">
              <a:solidFill>
                <a:srgbClr val="073763"/>
              </a:solidFill>
              <a:latin typeface="Montserrat"/>
              <a:ea typeface="Montserrat"/>
              <a:cs typeface="Montserrat"/>
              <a:sym typeface="Montserrat"/>
            </a:endParaRPr>
          </a:p>
        </p:txBody>
      </p:sp>
      <p:sp>
        <p:nvSpPr>
          <p:cNvPr id="942" name="Google Shape;942;g6c416ebc34_0_10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BOM (Browser Object Model) represents the current browser window.</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main purpose of Browser Object Model is to manipulate the properties and methods which are associated with the browser window.</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Browser Object can be accessed using the </a:t>
            </a:r>
            <a:r>
              <a:rPr lang="en-US" sz="1500" b="1">
                <a:solidFill>
                  <a:srgbClr val="172746"/>
                </a:solidFill>
                <a:latin typeface="Montserrat"/>
                <a:ea typeface="Montserrat"/>
                <a:cs typeface="Montserrat"/>
                <a:sym typeface="Montserrat"/>
              </a:rPr>
              <a:t>window </a:t>
            </a:r>
            <a:r>
              <a:rPr lang="en-US" sz="1500">
                <a:solidFill>
                  <a:srgbClr val="172746"/>
                </a:solidFill>
                <a:latin typeface="Montserrat"/>
                <a:ea typeface="Montserrat"/>
                <a:cs typeface="Montserrat"/>
                <a:sym typeface="Montserrat"/>
              </a:rPr>
              <a:t>object.</a:t>
            </a:r>
            <a:endParaRPr sz="1500">
              <a:solidFill>
                <a:srgbClr val="172746"/>
              </a:solidFill>
              <a:latin typeface="Montserrat"/>
              <a:ea typeface="Montserrat"/>
              <a:cs typeface="Montserrat"/>
              <a:sym typeface="Montserrat"/>
            </a:endParaRPr>
          </a:p>
        </p:txBody>
      </p:sp>
      <p:sp>
        <p:nvSpPr>
          <p:cNvPr id="943" name="Google Shape;943;g6c416ebc34_0_10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7"/>
        <p:cNvGrpSpPr/>
        <p:nvPr/>
      </p:nvGrpSpPr>
      <p:grpSpPr>
        <a:xfrm>
          <a:off x="0" y="0"/>
          <a:ext cx="0" cy="0"/>
          <a:chOff x="0" y="0"/>
          <a:chExt cx="0" cy="0"/>
        </a:xfrm>
      </p:grpSpPr>
      <p:pic>
        <p:nvPicPr>
          <p:cNvPr id="948" name="Google Shape;948;g6c416ebc34_0_114"/>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52"/>
        <p:cNvGrpSpPr/>
        <p:nvPr/>
      </p:nvGrpSpPr>
      <p:grpSpPr>
        <a:xfrm>
          <a:off x="0" y="0"/>
          <a:ext cx="0" cy="0"/>
          <a:chOff x="0" y="0"/>
          <a:chExt cx="0" cy="0"/>
        </a:xfrm>
      </p:grpSpPr>
      <p:sp>
        <p:nvSpPr>
          <p:cNvPr id="953" name="Google Shape;953;g6c416ebc34_0_12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Browser Object Model</a:t>
            </a:r>
            <a:endParaRPr sz="2500" b="1">
              <a:solidFill>
                <a:srgbClr val="073763"/>
              </a:solidFill>
              <a:latin typeface="Montserrat"/>
              <a:ea typeface="Montserrat"/>
              <a:cs typeface="Montserrat"/>
              <a:sym typeface="Montserrat"/>
            </a:endParaRPr>
          </a:p>
        </p:txBody>
      </p:sp>
      <p:sp>
        <p:nvSpPr>
          <p:cNvPr id="954" name="Google Shape;954;g6c416ebc34_0_12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the main objects which are available inside the Browser Object Model:</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document: </a:t>
            </a:r>
            <a:r>
              <a:rPr lang="en-US" sz="1500">
                <a:solidFill>
                  <a:srgbClr val="172746"/>
                </a:solidFill>
                <a:latin typeface="Montserrat"/>
                <a:ea typeface="Montserrat"/>
                <a:cs typeface="Montserrat"/>
                <a:sym typeface="Montserrat"/>
              </a:rPr>
              <a:t>represents the webpage structure and content in a tree format, where the tree nodes represent different HTML elements and text content.</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history:</a:t>
            </a:r>
            <a:r>
              <a:rPr lang="en-US" sz="1500">
                <a:solidFill>
                  <a:srgbClr val="172746"/>
                </a:solidFill>
                <a:latin typeface="Montserrat"/>
                <a:ea typeface="Montserrat"/>
                <a:cs typeface="Montserrat"/>
                <a:sym typeface="Montserrat"/>
              </a:rPr>
              <a:t> holds the data about the URLs that have been visited by the user.</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location:</a:t>
            </a:r>
            <a:r>
              <a:rPr lang="en-US" sz="1500">
                <a:solidFill>
                  <a:srgbClr val="172746"/>
                </a:solidFill>
                <a:latin typeface="Montserrat"/>
                <a:ea typeface="Montserrat"/>
                <a:cs typeface="Montserrat"/>
                <a:sym typeface="Montserrat"/>
              </a:rPr>
              <a:t> contains information about the current URL.</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screen:</a:t>
            </a:r>
            <a:r>
              <a:rPr lang="en-US" sz="1500">
                <a:solidFill>
                  <a:srgbClr val="172746"/>
                </a:solidFill>
                <a:latin typeface="Montserrat"/>
                <a:ea typeface="Montserrat"/>
                <a:cs typeface="Montserrat"/>
                <a:sym typeface="Montserrat"/>
              </a:rPr>
              <a:t> holds information about the browser screen like width and height.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navigator:</a:t>
            </a:r>
            <a:r>
              <a:rPr lang="en-US" sz="1500">
                <a:solidFill>
                  <a:srgbClr val="172746"/>
                </a:solidFill>
                <a:latin typeface="Montserrat"/>
                <a:ea typeface="Montserrat"/>
                <a:cs typeface="Montserrat"/>
                <a:sym typeface="Montserrat"/>
              </a:rPr>
              <a:t> contains information about the user's browser.</a:t>
            </a:r>
            <a:endParaRPr sz="1500">
              <a:solidFill>
                <a:srgbClr val="172746"/>
              </a:solidFill>
              <a:latin typeface="Montserrat"/>
              <a:ea typeface="Montserrat"/>
              <a:cs typeface="Montserrat"/>
              <a:sym typeface="Montserrat"/>
            </a:endParaRPr>
          </a:p>
        </p:txBody>
      </p:sp>
      <p:sp>
        <p:nvSpPr>
          <p:cNvPr id="955" name="Google Shape;955;g6c416ebc34_0_12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9"/>
        <p:cNvGrpSpPr/>
        <p:nvPr/>
      </p:nvGrpSpPr>
      <p:grpSpPr>
        <a:xfrm>
          <a:off x="0" y="0"/>
          <a:ext cx="0" cy="0"/>
          <a:chOff x="0" y="0"/>
          <a:chExt cx="0" cy="0"/>
        </a:xfrm>
      </p:grpSpPr>
      <p:pic>
        <p:nvPicPr>
          <p:cNvPr id="960" name="Google Shape;960;g6c416ebc34_0_128"/>
          <p:cNvPicPr preferRelativeResize="0"/>
          <p:nvPr/>
        </p:nvPicPr>
        <p:blipFill>
          <a:blip r:embed="rId3">
            <a:alphaModFix/>
          </a:blip>
          <a:stretch>
            <a:fillRect/>
          </a:stretch>
        </p:blipFill>
        <p:spPr>
          <a:xfrm>
            <a:off x="0" y="754850"/>
            <a:ext cx="9144001" cy="4395802"/>
          </a:xfrm>
          <a:prstGeom prst="rect">
            <a:avLst/>
          </a:prstGeom>
          <a:noFill/>
          <a:ln>
            <a:noFill/>
          </a:ln>
        </p:spPr>
      </p:pic>
      <p:sp>
        <p:nvSpPr>
          <p:cNvPr id="961" name="Google Shape;961;g6c416ebc34_0_12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How to access the BOM Properties &amp; Methods?</a:t>
            </a:r>
            <a:endParaRPr sz="2500" b="1">
              <a:solidFill>
                <a:srgbClr val="073763"/>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80"/>
        <p:cNvGrpSpPr/>
        <p:nvPr/>
      </p:nvGrpSpPr>
      <p:grpSpPr>
        <a:xfrm>
          <a:off x="0" y="0"/>
          <a:ext cx="0" cy="0"/>
          <a:chOff x="0" y="0"/>
          <a:chExt cx="0" cy="0"/>
        </a:xfrm>
      </p:grpSpPr>
      <p:sp>
        <p:nvSpPr>
          <p:cNvPr id="181" name="Google Shape;181;g6bd6e8c6f1_0_6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Expressions and Statements</a:t>
            </a:r>
            <a:endParaRPr sz="2500" b="1">
              <a:solidFill>
                <a:srgbClr val="073763"/>
              </a:solidFill>
              <a:latin typeface="Montserrat"/>
              <a:ea typeface="Montserrat"/>
              <a:cs typeface="Montserrat"/>
              <a:sym typeface="Montserrat"/>
            </a:endParaRPr>
          </a:p>
        </p:txBody>
      </p:sp>
      <p:sp>
        <p:nvSpPr>
          <p:cNvPr id="182" name="Google Shape;182;g6bd6e8c6f1_0_6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Expression is a line of code which contains a valid combination of variables, values and operators and </a:t>
            </a:r>
            <a:r>
              <a:rPr lang="en-US" sz="1500" b="1" dirty="0">
                <a:solidFill>
                  <a:srgbClr val="172746"/>
                </a:solidFill>
                <a:latin typeface="Montserrat"/>
                <a:ea typeface="Montserrat"/>
                <a:cs typeface="Montserrat"/>
                <a:sym typeface="Montserrat"/>
              </a:rPr>
              <a:t>generates</a:t>
            </a:r>
            <a:r>
              <a:rPr lang="en-US" sz="1500" dirty="0">
                <a:solidFill>
                  <a:srgbClr val="172746"/>
                </a:solidFill>
                <a:latin typeface="Montserrat"/>
                <a:ea typeface="Montserrat"/>
                <a:cs typeface="Montserrat"/>
                <a:sym typeface="Montserrat"/>
              </a:rPr>
              <a:t> a value.</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For example,</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var num = a + b * c;</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dirty="0" err="1">
                <a:solidFill>
                  <a:srgbClr val="172746"/>
                </a:solidFill>
                <a:latin typeface="Montserrat"/>
                <a:ea typeface="Montserrat"/>
                <a:cs typeface="Montserrat"/>
                <a:sym typeface="Montserrat"/>
              </a:rPr>
              <a:t>a+b+c</a:t>
            </a:r>
            <a:r>
              <a:rPr lang="en-US" sz="1500" dirty="0">
                <a:solidFill>
                  <a:srgbClr val="172746"/>
                </a:solidFill>
                <a:latin typeface="Montserrat"/>
                <a:ea typeface="Montserrat"/>
                <a:cs typeface="Montserrat"/>
                <a:sym typeface="Montserrat"/>
              </a:rPr>
              <a:t>;</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a &gt; b ? “A is larger” : “B is larger” // (exp) ? true-part : false-part</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Statement is same as expression just that it </a:t>
            </a:r>
            <a:r>
              <a:rPr lang="en-US" sz="1500" b="1" dirty="0">
                <a:solidFill>
                  <a:srgbClr val="172746"/>
                </a:solidFill>
                <a:latin typeface="Montserrat"/>
                <a:ea typeface="Montserrat"/>
                <a:cs typeface="Montserrat"/>
                <a:sym typeface="Montserrat"/>
              </a:rPr>
              <a:t>need not generate</a:t>
            </a:r>
            <a:r>
              <a:rPr lang="en-US" sz="1500" dirty="0">
                <a:solidFill>
                  <a:srgbClr val="172746"/>
                </a:solidFill>
                <a:latin typeface="Montserrat"/>
                <a:ea typeface="Montserrat"/>
                <a:cs typeface="Montserrat"/>
                <a:sym typeface="Montserrat"/>
              </a:rPr>
              <a:t> a value.</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For example,</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for() {}</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if() {}</a:t>
            </a:r>
            <a:endParaRPr sz="1500" dirty="0">
              <a:solidFill>
                <a:srgbClr val="172746"/>
              </a:solidFill>
              <a:latin typeface="Montserrat"/>
              <a:ea typeface="Montserrat"/>
              <a:cs typeface="Montserrat"/>
              <a:sym typeface="Montserrat"/>
            </a:endParaRPr>
          </a:p>
        </p:txBody>
      </p:sp>
      <p:sp>
        <p:nvSpPr>
          <p:cNvPr id="183" name="Google Shape;183;g6bd6e8c6f1_0_6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65"/>
        <p:cNvGrpSpPr/>
        <p:nvPr/>
      </p:nvGrpSpPr>
      <p:grpSpPr>
        <a:xfrm>
          <a:off x="0" y="0"/>
          <a:ext cx="0" cy="0"/>
          <a:chOff x="0" y="0"/>
          <a:chExt cx="0" cy="0"/>
        </a:xfrm>
      </p:grpSpPr>
      <p:sp>
        <p:nvSpPr>
          <p:cNvPr id="966" name="Google Shape;966;g6c416ebc34_0_13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“innerWidth” and “innerHeight” Property</a:t>
            </a:r>
            <a:endParaRPr sz="2500" b="1">
              <a:solidFill>
                <a:srgbClr val="073763"/>
              </a:solidFill>
              <a:latin typeface="Montserrat"/>
              <a:ea typeface="Montserrat"/>
              <a:cs typeface="Montserrat"/>
              <a:sym typeface="Montserrat"/>
            </a:endParaRPr>
          </a:p>
        </p:txBody>
      </p:sp>
      <p:sp>
        <p:nvSpPr>
          <p:cNvPr id="967" name="Google Shape;967;g6c416ebc34_0_13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window object also gives us access to some other properties like </a:t>
            </a:r>
            <a:r>
              <a:rPr lang="en-US" sz="1500" b="1">
                <a:solidFill>
                  <a:srgbClr val="172746"/>
                </a:solidFill>
                <a:latin typeface="Montserrat"/>
                <a:ea typeface="Montserrat"/>
                <a:cs typeface="Montserrat"/>
                <a:sym typeface="Montserrat"/>
              </a:rPr>
              <a:t>innerWidth </a:t>
            </a:r>
            <a:r>
              <a:rPr lang="en-US" sz="1500">
                <a:solidFill>
                  <a:srgbClr val="172746"/>
                </a:solidFill>
                <a:latin typeface="Montserrat"/>
                <a:ea typeface="Montserrat"/>
                <a:cs typeface="Montserrat"/>
                <a:sym typeface="Montserrat"/>
              </a:rPr>
              <a:t>and </a:t>
            </a:r>
            <a:r>
              <a:rPr lang="en-US" sz="1500" b="1">
                <a:solidFill>
                  <a:srgbClr val="172746"/>
                </a:solidFill>
                <a:latin typeface="Montserrat"/>
                <a:ea typeface="Montserrat"/>
                <a:cs typeface="Montserrat"/>
                <a:sym typeface="Montserrat"/>
              </a:rPr>
              <a:t>innerHeight</a:t>
            </a:r>
            <a:endParaRPr sz="1500" b="1">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window.innerHeight:</a:t>
            </a:r>
            <a:r>
              <a:rPr lang="en-US" sz="1500">
                <a:solidFill>
                  <a:srgbClr val="172746"/>
                </a:solidFill>
                <a:latin typeface="Montserrat"/>
                <a:ea typeface="Montserrat"/>
                <a:cs typeface="Montserrat"/>
                <a:sym typeface="Montserrat"/>
              </a:rPr>
              <a:t> the inner height of the browser window (in pixels). This is the current height of the part of browser window which shows web page content.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window.innerWidth:</a:t>
            </a:r>
            <a:r>
              <a:rPr lang="en-US" sz="1500">
                <a:solidFill>
                  <a:srgbClr val="172746"/>
                </a:solidFill>
                <a:latin typeface="Montserrat"/>
                <a:ea typeface="Montserrat"/>
                <a:cs typeface="Montserrat"/>
                <a:sym typeface="Montserrat"/>
              </a:rPr>
              <a:t> the inner width of the browser window (in pixels)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NOTE:</a:t>
            </a:r>
            <a:r>
              <a:rPr lang="en-US" sz="1500">
                <a:solidFill>
                  <a:srgbClr val="172746"/>
                </a:solidFill>
                <a:latin typeface="Montserrat"/>
                <a:ea typeface="Montserrat"/>
                <a:cs typeface="Montserrat"/>
                <a:sym typeface="Montserrat"/>
              </a:rPr>
              <a:t> This property is not available in Internet Explorer with version 8 and less so for those you can use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document.body.clientHeight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document.body.clientWidth</a:t>
            </a:r>
            <a:endParaRPr sz="1500">
              <a:solidFill>
                <a:srgbClr val="172746"/>
              </a:solidFill>
              <a:latin typeface="Montserrat"/>
              <a:ea typeface="Montserrat"/>
              <a:cs typeface="Montserrat"/>
              <a:sym typeface="Montserrat"/>
            </a:endParaRPr>
          </a:p>
        </p:txBody>
      </p:sp>
      <p:sp>
        <p:nvSpPr>
          <p:cNvPr id="968" name="Google Shape;968;g6c416ebc34_0_13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72"/>
        <p:cNvGrpSpPr/>
        <p:nvPr/>
      </p:nvGrpSpPr>
      <p:grpSpPr>
        <a:xfrm>
          <a:off x="0" y="0"/>
          <a:ext cx="0" cy="0"/>
          <a:chOff x="0" y="0"/>
          <a:chExt cx="0" cy="0"/>
        </a:xfrm>
      </p:grpSpPr>
      <p:sp>
        <p:nvSpPr>
          <p:cNvPr id="973" name="Google Shape;973;g6c416ebc34_0_143"/>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window object also gives us access to some methods like:</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setTimeout():</a:t>
            </a:r>
            <a:r>
              <a:rPr lang="en-US" sz="1500">
                <a:solidFill>
                  <a:srgbClr val="172746"/>
                </a:solidFill>
                <a:latin typeface="Montserrat"/>
                <a:ea typeface="Montserrat"/>
                <a:cs typeface="Montserrat"/>
                <a:sym typeface="Montserrat"/>
              </a:rPr>
              <a:t> performs action after specified time.</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setInterval():</a:t>
            </a:r>
            <a:r>
              <a:rPr lang="en-US" sz="1500">
                <a:solidFill>
                  <a:srgbClr val="172746"/>
                </a:solidFill>
                <a:latin typeface="Montserrat"/>
                <a:ea typeface="Montserrat"/>
                <a:cs typeface="Montserrat"/>
                <a:sym typeface="Montserrat"/>
              </a:rPr>
              <a:t> performs an action periodically after specified time.</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alert():</a:t>
            </a:r>
            <a:r>
              <a:rPr lang="en-US" sz="1500">
                <a:solidFill>
                  <a:srgbClr val="172746"/>
                </a:solidFill>
                <a:latin typeface="Montserrat"/>
                <a:ea typeface="Montserrat"/>
                <a:cs typeface="Montserrat"/>
                <a:sym typeface="Montserrat"/>
              </a:rPr>
              <a:t> displays the alert box containing message with ok button.</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confirm():</a:t>
            </a:r>
            <a:r>
              <a:rPr lang="en-US" sz="1500">
                <a:solidFill>
                  <a:srgbClr val="172746"/>
                </a:solidFill>
                <a:latin typeface="Montserrat"/>
                <a:ea typeface="Montserrat"/>
                <a:cs typeface="Montserrat"/>
                <a:sym typeface="Montserrat"/>
              </a:rPr>
              <a:t> displays the confirm dialog box containing message with ok and cancel button.</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prompt():</a:t>
            </a:r>
            <a:r>
              <a:rPr lang="en-US" sz="1500">
                <a:solidFill>
                  <a:srgbClr val="172746"/>
                </a:solidFill>
                <a:latin typeface="Montserrat"/>
                <a:ea typeface="Montserrat"/>
                <a:cs typeface="Montserrat"/>
                <a:sym typeface="Montserrat"/>
              </a:rPr>
              <a:t> displays a dialog box to get input from the user.</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open(url):</a:t>
            </a:r>
            <a:r>
              <a:rPr lang="en-US" sz="1500">
                <a:solidFill>
                  <a:srgbClr val="172746"/>
                </a:solidFill>
                <a:latin typeface="Montserrat"/>
                <a:ea typeface="Montserrat"/>
                <a:cs typeface="Montserrat"/>
                <a:sym typeface="Montserrat"/>
              </a:rPr>
              <a:t> opens the entered URL in a new tab.</a:t>
            </a:r>
            <a:endParaRPr sz="1500">
              <a:solidFill>
                <a:srgbClr val="172746"/>
              </a:solidFill>
              <a:latin typeface="Montserrat"/>
              <a:ea typeface="Montserrat"/>
              <a:cs typeface="Montserrat"/>
              <a:sym typeface="Montserrat"/>
            </a:endParaRPr>
          </a:p>
          <a:p>
            <a:pPr marL="457200" marR="0" lvl="0" indent="-323850" algn="l" rtl="0">
              <a:lnSpc>
                <a:spcPct val="150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close():</a:t>
            </a:r>
            <a:r>
              <a:rPr lang="en-US" sz="1500">
                <a:solidFill>
                  <a:srgbClr val="172746"/>
                </a:solidFill>
                <a:latin typeface="Montserrat"/>
                <a:ea typeface="Montserrat"/>
                <a:cs typeface="Montserrat"/>
                <a:sym typeface="Montserrat"/>
              </a:rPr>
              <a:t> closes the current window.</a:t>
            </a:r>
            <a:endParaRPr sz="1500">
              <a:solidFill>
                <a:srgbClr val="172746"/>
              </a:solidFill>
              <a:latin typeface="Montserrat"/>
              <a:ea typeface="Montserrat"/>
              <a:cs typeface="Montserrat"/>
              <a:sym typeface="Montserrat"/>
            </a:endParaRPr>
          </a:p>
        </p:txBody>
      </p:sp>
      <p:sp>
        <p:nvSpPr>
          <p:cNvPr id="974" name="Google Shape;974;g6c416ebc34_0_14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Some methods provided by BOM</a:t>
            </a:r>
            <a:endParaRPr sz="2500" b="1">
              <a:solidFill>
                <a:srgbClr val="073763"/>
              </a:solidFill>
              <a:latin typeface="Montserrat"/>
              <a:ea typeface="Montserrat"/>
              <a:cs typeface="Montserrat"/>
              <a:sym typeface="Montserrat"/>
            </a:endParaRPr>
          </a:p>
        </p:txBody>
      </p:sp>
      <p:sp>
        <p:nvSpPr>
          <p:cNvPr id="975" name="Google Shape;975;g6c416ebc34_0_14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g6c416ebc34_0_150"/>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981" name="Google Shape;981;g6c416ebc34_0_150"/>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SCREEN OBJECT</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85"/>
        <p:cNvGrpSpPr/>
        <p:nvPr/>
      </p:nvGrpSpPr>
      <p:grpSpPr>
        <a:xfrm>
          <a:off x="0" y="0"/>
          <a:ext cx="0" cy="0"/>
          <a:chOff x="0" y="0"/>
          <a:chExt cx="0" cy="0"/>
        </a:xfrm>
      </p:grpSpPr>
      <p:sp>
        <p:nvSpPr>
          <p:cNvPr id="986" name="Google Shape;986;g6c416ebc34_0_15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Screen Object</a:t>
            </a:r>
            <a:endParaRPr sz="2500" b="1">
              <a:solidFill>
                <a:srgbClr val="073763"/>
              </a:solidFill>
              <a:latin typeface="Montserrat"/>
              <a:ea typeface="Montserrat"/>
              <a:cs typeface="Montserrat"/>
              <a:sym typeface="Montserrat"/>
            </a:endParaRPr>
          </a:p>
        </p:txBody>
      </p:sp>
      <p:sp>
        <p:nvSpPr>
          <p:cNvPr id="987" name="Google Shape;987;g6c416ebc34_0_15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screen object holds information of the browser screen. It can be used to display screen width, height, colorDepth, pixelDepth etc.</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screen.width:</a:t>
            </a:r>
            <a:r>
              <a:rPr lang="en-US" sz="1500">
                <a:solidFill>
                  <a:srgbClr val="172746"/>
                </a:solidFill>
                <a:latin typeface="Montserrat"/>
                <a:ea typeface="Montserrat"/>
                <a:cs typeface="Montserrat"/>
                <a:sym typeface="Montserrat"/>
              </a:rPr>
              <a:t> property returns the width of the visitor's screen in pixels.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screen.availWidth:</a:t>
            </a:r>
            <a:r>
              <a:rPr lang="en-US" sz="1500">
                <a:solidFill>
                  <a:srgbClr val="172746"/>
                </a:solidFill>
                <a:latin typeface="Montserrat"/>
                <a:ea typeface="Montserrat"/>
                <a:cs typeface="Montserrat"/>
                <a:sym typeface="Montserrat"/>
              </a:rPr>
              <a:t> property returns the width of the visitor's screen, in pixels, minus interface features like the Windows Taskbar.</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screen.height:</a:t>
            </a:r>
            <a:r>
              <a:rPr lang="en-US" sz="1500">
                <a:solidFill>
                  <a:srgbClr val="172746"/>
                </a:solidFill>
                <a:latin typeface="Montserrat"/>
                <a:ea typeface="Montserrat"/>
                <a:cs typeface="Montserrat"/>
                <a:sym typeface="Montserrat"/>
              </a:rPr>
              <a:t> property returns the height of the visitor's screen in pixels.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screen.availHeight: </a:t>
            </a:r>
            <a:r>
              <a:rPr lang="en-US" sz="1500">
                <a:solidFill>
                  <a:srgbClr val="172746"/>
                </a:solidFill>
                <a:latin typeface="Montserrat"/>
                <a:ea typeface="Montserrat"/>
                <a:cs typeface="Montserrat"/>
                <a:sym typeface="Montserrat"/>
              </a:rPr>
              <a:t>property returns the height of the visitor's screen, in pixels, minus interface features like the Windows Taskbar.</a:t>
            </a:r>
            <a:endParaRPr sz="1500">
              <a:solidFill>
                <a:srgbClr val="172746"/>
              </a:solidFill>
              <a:latin typeface="Montserrat"/>
              <a:ea typeface="Montserrat"/>
              <a:cs typeface="Montserrat"/>
              <a:sym typeface="Montserrat"/>
            </a:endParaRPr>
          </a:p>
        </p:txBody>
      </p:sp>
      <p:sp>
        <p:nvSpPr>
          <p:cNvPr id="988" name="Google Shape;988;g6c416ebc34_0_15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993" name="Google Shape;993;g6c416ebc34_0_162"/>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994" name="Google Shape;994;g6c416ebc34_0_162"/>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NAVIGATOR OBJECT</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998"/>
        <p:cNvGrpSpPr/>
        <p:nvPr/>
      </p:nvGrpSpPr>
      <p:grpSpPr>
        <a:xfrm>
          <a:off x="0" y="0"/>
          <a:ext cx="0" cy="0"/>
          <a:chOff x="0" y="0"/>
          <a:chExt cx="0" cy="0"/>
        </a:xfrm>
      </p:grpSpPr>
      <p:sp>
        <p:nvSpPr>
          <p:cNvPr id="999" name="Google Shape;999;g6c416ebc34_0_16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Navigator Object</a:t>
            </a:r>
            <a:endParaRPr sz="2500" b="1">
              <a:solidFill>
                <a:srgbClr val="073763"/>
              </a:solidFill>
              <a:latin typeface="Montserrat"/>
              <a:ea typeface="Montserrat"/>
              <a:cs typeface="Montserrat"/>
              <a:sym typeface="Montserrat"/>
            </a:endParaRPr>
          </a:p>
        </p:txBody>
      </p:sp>
      <p:sp>
        <p:nvSpPr>
          <p:cNvPr id="1000" name="Google Shape;1000;g6c416ebc34_0_16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window.navigator object contains information about the browser where your application is running.</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userAgent:</a:t>
            </a:r>
            <a:r>
              <a:rPr lang="en-US" sz="1500">
                <a:solidFill>
                  <a:srgbClr val="172746"/>
                </a:solidFill>
                <a:latin typeface="Montserrat"/>
                <a:ea typeface="Montserrat"/>
                <a:cs typeface="Montserrat"/>
                <a:sym typeface="Montserrat"/>
              </a:rPr>
              <a:t> property returns the user-agent string. Every time your web browser makes a request to a website, it sends a HTTP Header called the "User Agent". The User Agent string contains information about your web browser name, operating system, device type and lots of other useful bits of information. You can parse this userAgent string to get information about the browser and operating system.</a:t>
            </a:r>
            <a:endParaRPr sz="1500">
              <a:solidFill>
                <a:srgbClr val="172746"/>
              </a:solidFill>
              <a:latin typeface="Montserrat"/>
              <a:ea typeface="Montserrat"/>
              <a:cs typeface="Montserrat"/>
              <a:sym typeface="Montserrat"/>
            </a:endParaRPr>
          </a:p>
        </p:txBody>
      </p:sp>
      <p:sp>
        <p:nvSpPr>
          <p:cNvPr id="1001" name="Google Shape;1001;g6c416ebc34_0_16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05"/>
        <p:cNvGrpSpPr/>
        <p:nvPr/>
      </p:nvGrpSpPr>
      <p:grpSpPr>
        <a:xfrm>
          <a:off x="0" y="0"/>
          <a:ext cx="0" cy="0"/>
          <a:chOff x="0" y="0"/>
          <a:chExt cx="0" cy="0"/>
        </a:xfrm>
      </p:grpSpPr>
      <p:sp>
        <p:nvSpPr>
          <p:cNvPr id="1006" name="Google Shape;1006;g6c416ebc34_0_17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Navigator Object</a:t>
            </a:r>
            <a:endParaRPr sz="2500" b="1">
              <a:solidFill>
                <a:srgbClr val="073763"/>
              </a:solidFill>
              <a:latin typeface="Montserrat"/>
              <a:ea typeface="Montserrat"/>
              <a:cs typeface="Montserrat"/>
              <a:sym typeface="Montserrat"/>
            </a:endParaRPr>
          </a:p>
        </p:txBody>
      </p:sp>
      <p:sp>
        <p:nvSpPr>
          <p:cNvPr id="1007" name="Google Shape;1007;g6c416ebc34_0_17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Now, suppose your application needs to check whether the user has an active internet or not then you can use the </a:t>
            </a:r>
            <a:r>
              <a:rPr lang="en-US" sz="1500" b="1">
                <a:solidFill>
                  <a:srgbClr val="172746"/>
                </a:solidFill>
                <a:latin typeface="Montserrat"/>
                <a:ea typeface="Montserrat"/>
                <a:cs typeface="Montserrat"/>
                <a:sym typeface="Montserrat"/>
              </a:rPr>
              <a:t>onLine </a:t>
            </a:r>
            <a:r>
              <a:rPr lang="en-US" sz="1500">
                <a:solidFill>
                  <a:srgbClr val="172746"/>
                </a:solidFill>
                <a:latin typeface="Montserrat"/>
                <a:ea typeface="Montserrat"/>
                <a:cs typeface="Montserrat"/>
                <a:sym typeface="Montserrat"/>
              </a:rPr>
              <a:t>property of navigator object. The onLine property returns true if the browser is online: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navigator object also gives us access to another property called </a:t>
            </a:r>
            <a:r>
              <a:rPr lang="en-US" sz="1500" b="1">
                <a:solidFill>
                  <a:srgbClr val="172746"/>
                </a:solidFill>
                <a:latin typeface="Montserrat"/>
                <a:ea typeface="Montserrat"/>
                <a:cs typeface="Montserrat"/>
                <a:sym typeface="Montserrat"/>
              </a:rPr>
              <a:t>connection</a:t>
            </a:r>
            <a:r>
              <a:rPr lang="en-US" sz="1500">
                <a:solidFill>
                  <a:srgbClr val="172746"/>
                </a:solidFill>
                <a:latin typeface="Montserrat"/>
                <a:ea typeface="Montserrat"/>
                <a:cs typeface="Montserrat"/>
                <a:sym typeface="Montserrat"/>
              </a:rPr>
              <a:t>. This connection property can be used to get current downlink speed and network type etc.</a:t>
            </a:r>
            <a:endParaRPr sz="1500">
              <a:solidFill>
                <a:srgbClr val="172746"/>
              </a:solidFill>
              <a:latin typeface="Montserrat"/>
              <a:ea typeface="Montserrat"/>
              <a:cs typeface="Montserrat"/>
              <a:sym typeface="Montserrat"/>
            </a:endParaRPr>
          </a:p>
        </p:txBody>
      </p:sp>
      <p:sp>
        <p:nvSpPr>
          <p:cNvPr id="1008" name="Google Shape;1008;g6c416ebc34_0_17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g6c416ebc34_0_180"/>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014" name="Google Shape;1014;g6c416ebc34_0_180"/>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HISTORY OBJECT</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18"/>
        <p:cNvGrpSpPr/>
        <p:nvPr/>
      </p:nvGrpSpPr>
      <p:grpSpPr>
        <a:xfrm>
          <a:off x="0" y="0"/>
          <a:ext cx="0" cy="0"/>
          <a:chOff x="0" y="0"/>
          <a:chExt cx="0" cy="0"/>
        </a:xfrm>
      </p:grpSpPr>
      <p:sp>
        <p:nvSpPr>
          <p:cNvPr id="1019" name="Google Shape;1019;g6c416ebc34_0_18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History Object</a:t>
            </a:r>
            <a:endParaRPr sz="2500" b="1">
              <a:solidFill>
                <a:srgbClr val="073763"/>
              </a:solidFill>
              <a:latin typeface="Montserrat"/>
              <a:ea typeface="Montserrat"/>
              <a:cs typeface="Montserrat"/>
              <a:sym typeface="Montserrat"/>
            </a:endParaRPr>
          </a:p>
        </p:txBody>
      </p:sp>
      <p:sp>
        <p:nvSpPr>
          <p:cNvPr id="1020" name="Google Shape;1020;g6c416ebc34_0_18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history object represents an array of URLs visited by the user. It gives us access to load previous and next page.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back() //loads the previous page.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forward()	//loads the next page.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1021" name="Google Shape;1021;g6c416ebc34_0_18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g6c416ebc34_0_192"/>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027" name="Google Shape;1027;g6c416ebc34_0_192"/>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LOCATION OBJECT</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87"/>
        <p:cNvGrpSpPr/>
        <p:nvPr/>
      </p:nvGrpSpPr>
      <p:grpSpPr>
        <a:xfrm>
          <a:off x="0" y="0"/>
          <a:ext cx="0" cy="0"/>
          <a:chOff x="0" y="0"/>
          <a:chExt cx="0" cy="0"/>
        </a:xfrm>
      </p:grpSpPr>
      <p:sp>
        <p:nvSpPr>
          <p:cNvPr id="188" name="Google Shape;188;g6bd6e8c6f1_0_7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Data Types</a:t>
            </a:r>
            <a:endParaRPr sz="2500" b="1">
              <a:solidFill>
                <a:srgbClr val="073763"/>
              </a:solidFill>
              <a:latin typeface="Montserrat"/>
              <a:ea typeface="Montserrat"/>
              <a:cs typeface="Montserrat"/>
              <a:sym typeface="Montserrat"/>
            </a:endParaRPr>
          </a:p>
        </p:txBody>
      </p:sp>
      <p:sp>
        <p:nvSpPr>
          <p:cNvPr id="189" name="Google Shape;189;g6bd6e8c6f1_0_7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It is the type of value. JavaScript supports multiple data types:</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dirty="0">
                <a:solidFill>
                  <a:srgbClr val="172746"/>
                </a:solidFill>
                <a:latin typeface="Montserrat"/>
                <a:ea typeface="Montserrat"/>
                <a:cs typeface="Montserrat"/>
                <a:sym typeface="Montserrat"/>
              </a:rPr>
              <a:t>Primitive data types:</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number - 90, 90.99</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string - “Apple”, “a”, ‘Apple’, ‘a’, “1000”, ‘5’</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err="1">
                <a:solidFill>
                  <a:srgbClr val="172746"/>
                </a:solidFill>
                <a:latin typeface="Montserrat"/>
                <a:ea typeface="Montserrat"/>
                <a:cs typeface="Montserrat"/>
                <a:sym typeface="Montserrat"/>
              </a:rPr>
              <a:t>boolean</a:t>
            </a:r>
            <a:r>
              <a:rPr lang="en-US" sz="1500" dirty="0">
                <a:solidFill>
                  <a:srgbClr val="172746"/>
                </a:solidFill>
                <a:latin typeface="Montserrat"/>
                <a:ea typeface="Montserrat"/>
                <a:cs typeface="Montserrat"/>
                <a:sym typeface="Montserrat"/>
              </a:rPr>
              <a:t> - true or false</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null</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undefined</a:t>
            </a:r>
            <a:endParaRPr sz="1500" dirty="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Symbol</a:t>
            </a:r>
            <a:endParaRPr sz="1500" dirty="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dirty="0">
              <a:solidFill>
                <a:srgbClr val="172746"/>
              </a:solidFill>
              <a:latin typeface="Montserrat"/>
              <a:ea typeface="Montserrat"/>
              <a:cs typeface="Montserrat"/>
              <a:sym typeface="Montserrat"/>
            </a:endParaRPr>
          </a:p>
        </p:txBody>
      </p:sp>
      <p:sp>
        <p:nvSpPr>
          <p:cNvPr id="190" name="Google Shape;190;g6bd6e8c6f1_0_7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31"/>
        <p:cNvGrpSpPr/>
        <p:nvPr/>
      </p:nvGrpSpPr>
      <p:grpSpPr>
        <a:xfrm>
          <a:off x="0" y="0"/>
          <a:ext cx="0" cy="0"/>
          <a:chOff x="0" y="0"/>
          <a:chExt cx="0" cy="0"/>
        </a:xfrm>
      </p:grpSpPr>
      <p:sp>
        <p:nvSpPr>
          <p:cNvPr id="1032" name="Google Shape;1032;g6c416ebc34_0_19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Location Object</a:t>
            </a:r>
            <a:endParaRPr sz="2500" b="1">
              <a:solidFill>
                <a:srgbClr val="073763"/>
              </a:solidFill>
              <a:latin typeface="Montserrat"/>
              <a:ea typeface="Montserrat"/>
              <a:cs typeface="Montserrat"/>
              <a:sym typeface="Montserrat"/>
            </a:endParaRPr>
          </a:p>
        </p:txBody>
      </p:sp>
      <p:sp>
        <p:nvSpPr>
          <p:cNvPr id="1033" name="Google Shape;1033;g6c416ebc34_0_19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a:t>
            </a:r>
            <a:r>
              <a:rPr lang="en-US" sz="1500" b="1">
                <a:solidFill>
                  <a:srgbClr val="172746"/>
                </a:solidFill>
                <a:latin typeface="Montserrat"/>
                <a:ea typeface="Montserrat"/>
                <a:cs typeface="Montserrat"/>
                <a:sym typeface="Montserrat"/>
              </a:rPr>
              <a:t>window.location </a:t>
            </a:r>
            <a:r>
              <a:rPr lang="en-US" sz="1500">
                <a:solidFill>
                  <a:srgbClr val="172746"/>
                </a:solidFill>
                <a:latin typeface="Montserrat"/>
                <a:ea typeface="Montserrat"/>
                <a:cs typeface="Montserrat"/>
                <a:sym typeface="Montserrat"/>
              </a:rPr>
              <a:t>object can be used to get the details of the current page address (URL) and also to redirect the browser to a new page.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location.href:</a:t>
            </a:r>
            <a:r>
              <a:rPr lang="en-US" sz="1500">
                <a:solidFill>
                  <a:srgbClr val="172746"/>
                </a:solidFill>
                <a:latin typeface="Montserrat"/>
                <a:ea typeface="Montserrat"/>
                <a:cs typeface="Montserrat"/>
                <a:sym typeface="Montserrat"/>
              </a:rPr>
              <a:t> It returns the URL of the current page.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"https://jsbin.com/cuhoder/edit?js,console"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location.hostname:</a:t>
            </a:r>
            <a:r>
              <a:rPr lang="en-US" sz="1500">
                <a:solidFill>
                  <a:srgbClr val="172746"/>
                </a:solidFill>
                <a:latin typeface="Montserrat"/>
                <a:ea typeface="Montserrat"/>
                <a:cs typeface="Montserrat"/>
                <a:sym typeface="Montserrat"/>
              </a:rPr>
              <a:t> It returns the domain name.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"jsbin.com"</a:t>
            </a:r>
            <a:endParaRPr sz="1500">
              <a:solidFill>
                <a:srgbClr val="172746"/>
              </a:solidFill>
              <a:latin typeface="Montserrat"/>
              <a:ea typeface="Montserrat"/>
              <a:cs typeface="Montserrat"/>
              <a:sym typeface="Montserrat"/>
            </a:endParaRPr>
          </a:p>
        </p:txBody>
      </p:sp>
      <p:sp>
        <p:nvSpPr>
          <p:cNvPr id="1034" name="Google Shape;1034;g6c416ebc34_0_19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38"/>
        <p:cNvGrpSpPr/>
        <p:nvPr/>
      </p:nvGrpSpPr>
      <p:grpSpPr>
        <a:xfrm>
          <a:off x="0" y="0"/>
          <a:ext cx="0" cy="0"/>
          <a:chOff x="0" y="0"/>
          <a:chExt cx="0" cy="0"/>
        </a:xfrm>
      </p:grpSpPr>
      <p:sp>
        <p:nvSpPr>
          <p:cNvPr id="1039" name="Google Shape;1039;g6c416ebc34_0_20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Location Object</a:t>
            </a:r>
            <a:endParaRPr sz="2500" b="1">
              <a:solidFill>
                <a:srgbClr val="073763"/>
              </a:solidFill>
              <a:latin typeface="Montserrat"/>
              <a:ea typeface="Montserrat"/>
              <a:cs typeface="Montserrat"/>
              <a:sym typeface="Montserrat"/>
            </a:endParaRPr>
          </a:p>
        </p:txBody>
      </p:sp>
      <p:sp>
        <p:nvSpPr>
          <p:cNvPr id="1040" name="Google Shape;1040;g6c416ebc34_0_204"/>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location.pathname:</a:t>
            </a:r>
            <a:r>
              <a:rPr lang="en-US" sz="1500">
                <a:solidFill>
                  <a:srgbClr val="172746"/>
                </a:solidFill>
                <a:latin typeface="Montserrat"/>
                <a:ea typeface="Montserrat"/>
                <a:cs typeface="Montserrat"/>
                <a:sym typeface="Montserrat"/>
              </a:rPr>
              <a:t> It returns the pathname of the current page.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"/cuhoder/edit"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window.location.protocol:</a:t>
            </a:r>
            <a:r>
              <a:rPr lang="en-US" sz="1500">
                <a:solidFill>
                  <a:srgbClr val="172746"/>
                </a:solidFill>
                <a:latin typeface="Montserrat"/>
                <a:ea typeface="Montserrat"/>
                <a:cs typeface="Montserrat"/>
                <a:sym typeface="Montserrat"/>
              </a:rPr>
              <a:t> It returns the web protocol of the page.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location.search:</a:t>
            </a:r>
            <a:r>
              <a:rPr lang="en-US" sz="1500">
                <a:solidFill>
                  <a:srgbClr val="172746"/>
                </a:solidFill>
                <a:latin typeface="Montserrat"/>
                <a:ea typeface="Montserrat"/>
                <a:cs typeface="Montserrat"/>
                <a:sym typeface="Montserrat"/>
              </a:rPr>
              <a:t> It returns the search params in the URL.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"?js,console"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window.location.assign:</a:t>
            </a:r>
            <a:r>
              <a:rPr lang="en-US" sz="1500">
                <a:solidFill>
                  <a:srgbClr val="172746"/>
                </a:solidFill>
                <a:latin typeface="Montserrat"/>
                <a:ea typeface="Montserrat"/>
                <a:cs typeface="Montserrat"/>
                <a:sym typeface="Montserrat"/>
              </a:rPr>
              <a:t> It is used to load a new page in the same browser tab.</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window.location.assign("https://www.google.com")</a:t>
            </a:r>
            <a:endParaRPr sz="1500">
              <a:solidFill>
                <a:srgbClr val="172746"/>
              </a:solidFill>
              <a:latin typeface="Montserrat"/>
              <a:ea typeface="Montserrat"/>
              <a:cs typeface="Montserrat"/>
              <a:sym typeface="Montserrat"/>
            </a:endParaRPr>
          </a:p>
        </p:txBody>
      </p:sp>
      <p:sp>
        <p:nvSpPr>
          <p:cNvPr id="1041" name="Google Shape;1041;g6c416ebc34_0_20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g6c416ebc34_0_210"/>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047" name="Google Shape;1047;g6c416ebc34_0_210"/>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WEB STORAGE</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51"/>
        <p:cNvGrpSpPr/>
        <p:nvPr/>
      </p:nvGrpSpPr>
      <p:grpSpPr>
        <a:xfrm>
          <a:off x="0" y="0"/>
          <a:ext cx="0" cy="0"/>
          <a:chOff x="0" y="0"/>
          <a:chExt cx="0" cy="0"/>
        </a:xfrm>
      </p:grpSpPr>
      <p:sp>
        <p:nvSpPr>
          <p:cNvPr id="1052" name="Google Shape;1052;g6c416ebc34_0_21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HTML5 Web Storage</a:t>
            </a:r>
            <a:endParaRPr sz="2500" b="1">
              <a:solidFill>
                <a:srgbClr val="073763"/>
              </a:solidFill>
              <a:latin typeface="Montserrat"/>
              <a:ea typeface="Montserrat"/>
              <a:cs typeface="Montserrat"/>
              <a:sym typeface="Montserrat"/>
            </a:endParaRPr>
          </a:p>
        </p:txBody>
      </p:sp>
      <p:sp>
        <p:nvSpPr>
          <p:cNvPr id="1053" name="Google Shape;1053;g6c416ebc34_0_215"/>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HTML5's web storage feature lets you store some information locally on the user's computer, similar to cookies, but it is faster and much better than cookies.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two types of web storage, which differ in scope and lifetime:</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Local storage — The local storage uses the </a:t>
            </a:r>
            <a:r>
              <a:rPr lang="en-US" sz="1500" b="1">
                <a:solidFill>
                  <a:srgbClr val="172746"/>
                </a:solidFill>
                <a:latin typeface="Montserrat"/>
                <a:ea typeface="Montserrat"/>
                <a:cs typeface="Montserrat"/>
                <a:sym typeface="Montserrat"/>
              </a:rPr>
              <a:t>localStorage </a:t>
            </a:r>
            <a:r>
              <a:rPr lang="en-US" sz="1500">
                <a:solidFill>
                  <a:srgbClr val="172746"/>
                </a:solidFill>
                <a:latin typeface="Montserrat"/>
                <a:ea typeface="Montserrat"/>
                <a:cs typeface="Montserrat"/>
                <a:sym typeface="Montserrat"/>
              </a:rPr>
              <a:t>object to store data for your entire website on a permanent basis. That means the stored local data will be available on the next day, the next week, or the next year unless you remove it.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Session storage — The session storage uses the </a:t>
            </a:r>
            <a:r>
              <a:rPr lang="en-US" sz="1500" b="1">
                <a:solidFill>
                  <a:srgbClr val="172746"/>
                </a:solidFill>
                <a:latin typeface="Montserrat"/>
                <a:ea typeface="Montserrat"/>
                <a:cs typeface="Montserrat"/>
                <a:sym typeface="Montserrat"/>
              </a:rPr>
              <a:t>sessionStorage </a:t>
            </a:r>
            <a:r>
              <a:rPr lang="en-US" sz="1500">
                <a:solidFill>
                  <a:srgbClr val="172746"/>
                </a:solidFill>
                <a:latin typeface="Montserrat"/>
                <a:ea typeface="Montserrat"/>
                <a:cs typeface="Montserrat"/>
                <a:sym typeface="Montserrat"/>
              </a:rPr>
              <a:t>object to store data on a temporary basis, for a single browser window or tab. The data disappears when session ends i.e. when the user closes that browser window or tab.</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1054" name="Google Shape;1054;g6c416ebc34_0_21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58"/>
        <p:cNvGrpSpPr/>
        <p:nvPr/>
      </p:nvGrpSpPr>
      <p:grpSpPr>
        <a:xfrm>
          <a:off x="0" y="0"/>
          <a:ext cx="0" cy="0"/>
          <a:chOff x="0" y="0"/>
          <a:chExt cx="0" cy="0"/>
        </a:xfrm>
      </p:grpSpPr>
      <p:sp>
        <p:nvSpPr>
          <p:cNvPr id="1059" name="Google Shape;1059;g6c5476dd52_0_1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Local Storage</a:t>
            </a:r>
            <a:endParaRPr sz="2500" b="1">
              <a:solidFill>
                <a:srgbClr val="073763"/>
              </a:solidFill>
              <a:latin typeface="Montserrat"/>
              <a:ea typeface="Montserrat"/>
              <a:cs typeface="Montserrat"/>
              <a:sym typeface="Montserrat"/>
            </a:endParaRPr>
          </a:p>
        </p:txBody>
      </p:sp>
      <p:sp>
        <p:nvSpPr>
          <p:cNvPr id="1060" name="Google Shape;1060;g6c5476dd52_0_11"/>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access local storage of a browser you can use the localStorage object provided by window object. A different localStorage object is created for different host.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data is stored in a key/value pair. The key identifies the name of the information (like 'first_name'), and the value is the value associated with that key (say John). </a:t>
            </a:r>
            <a:r>
              <a:rPr lang="en-US" sz="1500" b="1">
                <a:solidFill>
                  <a:srgbClr val="172746"/>
                </a:solidFill>
                <a:latin typeface="Montserrat"/>
                <a:ea typeface="Montserrat"/>
                <a:cs typeface="Montserrat"/>
                <a:sym typeface="Montserrat"/>
              </a:rPr>
              <a:t>All the keys and values are stored as strings.</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localStorage.setItem(‘key-name’, value); //To store a value in local storage.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localStorage.getItem(‘key-name’) //To get a value from local storage.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localStorage.removeItem(‘key-name’) //To remove a value from local storage.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localStorage.clear() //To clear the local storage for the host.</a:t>
            </a:r>
            <a:endParaRPr sz="1500">
              <a:solidFill>
                <a:srgbClr val="172746"/>
              </a:solidFill>
              <a:latin typeface="Montserrat"/>
              <a:ea typeface="Montserrat"/>
              <a:cs typeface="Montserrat"/>
              <a:sym typeface="Montserrat"/>
            </a:endParaRPr>
          </a:p>
        </p:txBody>
      </p:sp>
      <p:sp>
        <p:nvSpPr>
          <p:cNvPr id="1061" name="Google Shape;1061;g6c5476dd52_0_1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65"/>
        <p:cNvGrpSpPr/>
        <p:nvPr/>
      </p:nvGrpSpPr>
      <p:grpSpPr>
        <a:xfrm>
          <a:off x="0" y="0"/>
          <a:ext cx="0" cy="0"/>
          <a:chOff x="0" y="0"/>
          <a:chExt cx="0" cy="0"/>
        </a:xfrm>
      </p:grpSpPr>
      <p:sp>
        <p:nvSpPr>
          <p:cNvPr id="1066" name="Google Shape;1066;g6c5476dd52_0_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Web Storage vs Cookies</a:t>
            </a:r>
            <a:endParaRPr sz="2500" b="1">
              <a:solidFill>
                <a:srgbClr val="073763"/>
              </a:solidFill>
              <a:latin typeface="Montserrat"/>
              <a:ea typeface="Montserrat"/>
              <a:cs typeface="Montserrat"/>
              <a:sym typeface="Montserrat"/>
            </a:endParaRPr>
          </a:p>
        </p:txBody>
      </p:sp>
      <p:sp>
        <p:nvSpPr>
          <p:cNvPr id="1067" name="Google Shape;1067;g6c5476dd52_0_3"/>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information stored in the web storage isn't sent to the web server as opposed to the cookies where data sent to the server with every request.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Also, where cookies let you store a small amount of data (nearly 4KB), the web storage allows you to store up to 5MB of data.</a:t>
            </a:r>
            <a:endParaRPr sz="1500">
              <a:solidFill>
                <a:srgbClr val="172746"/>
              </a:solidFill>
              <a:latin typeface="Montserrat"/>
              <a:ea typeface="Montserrat"/>
              <a:cs typeface="Montserrat"/>
              <a:sym typeface="Montserrat"/>
            </a:endParaRPr>
          </a:p>
        </p:txBody>
      </p:sp>
      <p:sp>
        <p:nvSpPr>
          <p:cNvPr id="1068" name="Google Shape;1068;g6c5476dd52_0_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g6c416ebc34_0_237"/>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074" name="Google Shape;1074;g6c416ebc34_0_237"/>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SCROLL EVENT</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78"/>
        <p:cNvGrpSpPr/>
        <p:nvPr/>
      </p:nvGrpSpPr>
      <p:grpSpPr>
        <a:xfrm>
          <a:off x="0" y="0"/>
          <a:ext cx="0" cy="0"/>
          <a:chOff x="0" y="0"/>
          <a:chExt cx="0" cy="0"/>
        </a:xfrm>
      </p:grpSpPr>
      <p:sp>
        <p:nvSpPr>
          <p:cNvPr id="1079" name="Google Shape;1079;g6c416ebc34_0_24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Scroll Event</a:t>
            </a:r>
            <a:endParaRPr sz="2500" b="1">
              <a:solidFill>
                <a:srgbClr val="073763"/>
              </a:solidFill>
              <a:latin typeface="Montserrat"/>
              <a:ea typeface="Montserrat"/>
              <a:cs typeface="Montserrat"/>
              <a:sym typeface="Montserrat"/>
            </a:endParaRPr>
          </a:p>
        </p:txBody>
      </p:sp>
      <p:sp>
        <p:nvSpPr>
          <p:cNvPr id="1080" name="Google Shape;1080;g6c416ebc34_0_242"/>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It is triggered when the page is scrolled.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document.onscroll = function()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console.log(document.documentElement.scrollTop);</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NOTE: For Safari you can use </a:t>
            </a:r>
            <a:r>
              <a:rPr lang="en-US" sz="1500" b="1">
                <a:solidFill>
                  <a:srgbClr val="172746"/>
                </a:solidFill>
                <a:latin typeface="Montserrat"/>
                <a:ea typeface="Montserrat"/>
                <a:cs typeface="Montserrat"/>
                <a:sym typeface="Montserrat"/>
              </a:rPr>
              <a:t>document.body.scrollTop</a:t>
            </a:r>
            <a:r>
              <a:rPr lang="en-US" sz="1500">
                <a:solidFill>
                  <a:srgbClr val="172746"/>
                </a:solidFill>
                <a:latin typeface="Montserrat"/>
                <a:ea typeface="Montserrat"/>
                <a:cs typeface="Montserrat"/>
                <a:sym typeface="Montserrat"/>
              </a:rPr>
              <a:t> because document.documentElement.scrollTop doesn’t works.</a:t>
            </a:r>
            <a:endParaRPr sz="1500">
              <a:solidFill>
                <a:srgbClr val="172746"/>
              </a:solidFill>
              <a:latin typeface="Montserrat"/>
              <a:ea typeface="Montserrat"/>
              <a:cs typeface="Montserrat"/>
              <a:sym typeface="Montserrat"/>
            </a:endParaRPr>
          </a:p>
        </p:txBody>
      </p:sp>
      <p:sp>
        <p:nvSpPr>
          <p:cNvPr id="1081" name="Google Shape;1081;g6c416ebc34_0_24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g6c416ebc34_0_29"/>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087" name="Google Shape;1087;g6c416ebc34_0_29"/>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CONTROL FLOW</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91"/>
        <p:cNvGrpSpPr/>
        <p:nvPr/>
      </p:nvGrpSpPr>
      <p:grpSpPr>
        <a:xfrm>
          <a:off x="0" y="0"/>
          <a:ext cx="0" cy="0"/>
          <a:chOff x="0" y="0"/>
          <a:chExt cx="0" cy="0"/>
        </a:xfrm>
      </p:grpSpPr>
      <p:sp>
        <p:nvSpPr>
          <p:cNvPr id="1092" name="Google Shape;1092;g6bfa467cd8_0_6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Execution Context</a:t>
            </a:r>
            <a:endParaRPr sz="2500" b="1">
              <a:solidFill>
                <a:srgbClr val="073763"/>
              </a:solidFill>
              <a:latin typeface="Montserrat"/>
              <a:ea typeface="Montserrat"/>
              <a:cs typeface="Montserrat"/>
              <a:sym typeface="Montserrat"/>
            </a:endParaRPr>
          </a:p>
        </p:txBody>
      </p:sp>
      <p:sp>
        <p:nvSpPr>
          <p:cNvPr id="1093" name="Google Shape;1093;g6bfa467cd8_0_62"/>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Execution context (EC) is defined as the environment in which JavaScript code is executed.</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first Execution Context that gets created when the JavaScript engine runs your code is called the “Global Execution Context”. Initially this Execution Context will consist of two things - a global object and a variable called this. this will reference the global object which will be window if you’re running JavaScript in the browser or global if you’re running it in a Node environment.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“this” refers to the execution context from where the function is called.</a:t>
            </a:r>
            <a:endParaRPr sz="1500">
              <a:solidFill>
                <a:srgbClr val="172746"/>
              </a:solidFill>
              <a:latin typeface="Montserrat"/>
              <a:ea typeface="Montserrat"/>
              <a:cs typeface="Montserrat"/>
              <a:sym typeface="Montserrat"/>
            </a:endParaRPr>
          </a:p>
        </p:txBody>
      </p:sp>
      <p:sp>
        <p:nvSpPr>
          <p:cNvPr id="1094" name="Google Shape;1094;g6bfa467cd8_0_6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94"/>
        <p:cNvGrpSpPr/>
        <p:nvPr/>
      </p:nvGrpSpPr>
      <p:grpSpPr>
        <a:xfrm>
          <a:off x="0" y="0"/>
          <a:ext cx="0" cy="0"/>
          <a:chOff x="0" y="0"/>
          <a:chExt cx="0" cy="0"/>
        </a:xfrm>
      </p:grpSpPr>
      <p:sp>
        <p:nvSpPr>
          <p:cNvPr id="195" name="Google Shape;195;g6bd6e8c6f1_0_8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Data Types</a:t>
            </a:r>
            <a:endParaRPr sz="2500" b="1">
              <a:solidFill>
                <a:srgbClr val="073763"/>
              </a:solidFill>
              <a:latin typeface="Montserrat"/>
              <a:ea typeface="Montserrat"/>
              <a:cs typeface="Montserrat"/>
              <a:sym typeface="Montserrat"/>
            </a:endParaRPr>
          </a:p>
        </p:txBody>
      </p:sp>
      <p:sp>
        <p:nvSpPr>
          <p:cNvPr id="196" name="Google Shape;196;g6bd6e8c6f1_0_8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Reference type</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Objects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Arrays</a:t>
            </a:r>
            <a:endParaRPr sz="1500">
              <a:solidFill>
                <a:srgbClr val="172746"/>
              </a:solidFill>
              <a:latin typeface="Montserrat"/>
              <a:ea typeface="Montserrat"/>
              <a:cs typeface="Montserrat"/>
              <a:sym typeface="Montserrat"/>
            </a:endParaRPr>
          </a:p>
        </p:txBody>
      </p:sp>
      <p:sp>
        <p:nvSpPr>
          <p:cNvPr id="197" name="Google Shape;197;g6bd6e8c6f1_0_8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098"/>
        <p:cNvGrpSpPr/>
        <p:nvPr/>
      </p:nvGrpSpPr>
      <p:grpSpPr>
        <a:xfrm>
          <a:off x="0" y="0"/>
          <a:ext cx="0" cy="0"/>
          <a:chOff x="0" y="0"/>
          <a:chExt cx="0" cy="0"/>
        </a:xfrm>
      </p:grpSpPr>
      <p:pic>
        <p:nvPicPr>
          <p:cNvPr id="1099" name="Google Shape;1099;g6c416ebc34_0_60"/>
          <p:cNvPicPr preferRelativeResize="0"/>
          <p:nvPr/>
        </p:nvPicPr>
        <p:blipFill>
          <a:blip r:embed="rId3">
            <a:alphaModFix/>
          </a:blip>
          <a:stretch>
            <a:fillRect/>
          </a:stretch>
        </p:blipFill>
        <p:spPr>
          <a:xfrm>
            <a:off x="0" y="425938"/>
            <a:ext cx="9144001" cy="429163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03"/>
        <p:cNvGrpSpPr/>
        <p:nvPr/>
      </p:nvGrpSpPr>
      <p:grpSpPr>
        <a:xfrm>
          <a:off x="0" y="0"/>
          <a:ext cx="0" cy="0"/>
          <a:chOff x="0" y="0"/>
          <a:chExt cx="0" cy="0"/>
        </a:xfrm>
      </p:grpSpPr>
      <p:sp>
        <p:nvSpPr>
          <p:cNvPr id="1104" name="Google Shape;1104;g6c416ebc34_0_6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Phases of Execution Context</a:t>
            </a:r>
            <a:endParaRPr sz="2500" b="1">
              <a:solidFill>
                <a:srgbClr val="073763"/>
              </a:solidFill>
              <a:latin typeface="Montserrat"/>
              <a:ea typeface="Montserrat"/>
              <a:cs typeface="Montserrat"/>
              <a:sym typeface="Montserrat"/>
            </a:endParaRPr>
          </a:p>
        </p:txBody>
      </p:sp>
      <p:sp>
        <p:nvSpPr>
          <p:cNvPr id="1105" name="Google Shape;1105;g6c416ebc34_0_6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2 phases of Execution Context: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Creation Phase:</a:t>
            </a:r>
            <a:r>
              <a:rPr lang="en-US" sz="1500">
                <a:solidFill>
                  <a:srgbClr val="172746"/>
                </a:solidFill>
                <a:latin typeface="Montserrat"/>
                <a:ea typeface="Montserrat"/>
                <a:cs typeface="Montserrat"/>
                <a:sym typeface="Montserrat"/>
              </a:rPr>
              <a:t> In the Creation phase, window and this are created, variable declarations (name and handle) are assigned a default value of undefined, and any function declarations (getUser) are placed entirely into memory.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Execution Phase:</a:t>
            </a:r>
            <a:r>
              <a:rPr lang="en-US" sz="1500">
                <a:solidFill>
                  <a:srgbClr val="172746"/>
                </a:solidFill>
                <a:latin typeface="Montserrat"/>
                <a:ea typeface="Montserrat"/>
                <a:cs typeface="Montserrat"/>
                <a:sym typeface="Montserrat"/>
              </a:rPr>
              <a:t> In the Execution phase, the JavaScript engine starts executing the code line by line and assigns the real values to the variables already living in memory.</a:t>
            </a:r>
            <a:endParaRPr sz="1500">
              <a:solidFill>
                <a:srgbClr val="172746"/>
              </a:solidFill>
              <a:latin typeface="Montserrat"/>
              <a:ea typeface="Montserrat"/>
              <a:cs typeface="Montserrat"/>
              <a:sym typeface="Montserrat"/>
            </a:endParaRPr>
          </a:p>
        </p:txBody>
      </p:sp>
      <p:sp>
        <p:nvSpPr>
          <p:cNvPr id="1106" name="Google Shape;1106;g6c416ebc34_0_6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10"/>
        <p:cNvGrpSpPr/>
        <p:nvPr/>
      </p:nvGrpSpPr>
      <p:grpSpPr>
        <a:xfrm>
          <a:off x="0" y="0"/>
          <a:ext cx="0" cy="0"/>
          <a:chOff x="0" y="0"/>
          <a:chExt cx="0" cy="0"/>
        </a:xfrm>
      </p:grpSpPr>
      <p:pic>
        <p:nvPicPr>
          <p:cNvPr id="1111" name="Google Shape;1111;g6c416ebc34_0_88"/>
          <p:cNvPicPr preferRelativeResize="0"/>
          <p:nvPr/>
        </p:nvPicPr>
        <p:blipFill>
          <a:blip r:embed="rId3">
            <a:alphaModFix/>
          </a:blip>
          <a:stretch>
            <a:fillRect/>
          </a:stretch>
        </p:blipFill>
        <p:spPr>
          <a:xfrm>
            <a:off x="0" y="248650"/>
            <a:ext cx="9144001" cy="4646199"/>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15"/>
        <p:cNvGrpSpPr/>
        <p:nvPr/>
      </p:nvGrpSpPr>
      <p:grpSpPr>
        <a:xfrm>
          <a:off x="0" y="0"/>
          <a:ext cx="0" cy="0"/>
          <a:chOff x="0" y="0"/>
          <a:chExt cx="0" cy="0"/>
        </a:xfrm>
      </p:grpSpPr>
      <p:pic>
        <p:nvPicPr>
          <p:cNvPr id="1116" name="Google Shape;1116;g6c416ebc34_0_92"/>
          <p:cNvPicPr preferRelativeResize="0"/>
          <p:nvPr/>
        </p:nvPicPr>
        <p:blipFill>
          <a:blip r:embed="rId3">
            <a:alphaModFix/>
          </a:blip>
          <a:stretch>
            <a:fillRect/>
          </a:stretch>
        </p:blipFill>
        <p:spPr>
          <a:xfrm>
            <a:off x="0" y="248663"/>
            <a:ext cx="9144001" cy="464618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20"/>
        <p:cNvGrpSpPr/>
        <p:nvPr/>
      </p:nvGrpSpPr>
      <p:grpSpPr>
        <a:xfrm>
          <a:off x="0" y="0"/>
          <a:ext cx="0" cy="0"/>
          <a:chOff x="0" y="0"/>
          <a:chExt cx="0" cy="0"/>
        </a:xfrm>
      </p:grpSpPr>
      <p:sp>
        <p:nvSpPr>
          <p:cNvPr id="1121" name="Google Shape;1121;g6c416ebc34_0_8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JavaScript Visualizer</a:t>
            </a:r>
            <a:endParaRPr sz="2500" b="1">
              <a:solidFill>
                <a:srgbClr val="073763"/>
              </a:solidFill>
              <a:latin typeface="Montserrat"/>
              <a:ea typeface="Montserrat"/>
              <a:cs typeface="Montserrat"/>
              <a:sym typeface="Montserrat"/>
            </a:endParaRPr>
          </a:p>
        </p:txBody>
      </p:sp>
      <p:sp>
        <p:nvSpPr>
          <p:cNvPr id="1122" name="Google Shape;1122;g6c416ebc34_0_81"/>
          <p:cNvSpPr txBox="1"/>
          <p:nvPr/>
        </p:nvSpPr>
        <p:spPr>
          <a:xfrm>
            <a:off x="593150" y="893040"/>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u="sng">
                <a:solidFill>
                  <a:schemeClr val="hlink"/>
                </a:solidFill>
                <a:latin typeface="Montserrat"/>
                <a:ea typeface="Montserrat"/>
                <a:cs typeface="Montserrat"/>
                <a:sym typeface="Montserrat"/>
                <a:hlinkClick r:id="rId3"/>
              </a:rPr>
              <a:t>https://tylermcginnis.com/javascript-visualizer/</a:t>
            </a:r>
            <a:endParaRPr sz="1500">
              <a:solidFill>
                <a:srgbClr val="172746"/>
              </a:solidFill>
              <a:latin typeface="Montserrat"/>
              <a:ea typeface="Montserrat"/>
              <a:cs typeface="Montserrat"/>
              <a:sym typeface="Montserrat"/>
            </a:endParaRPr>
          </a:p>
        </p:txBody>
      </p:sp>
      <p:sp>
        <p:nvSpPr>
          <p:cNvPr id="1123" name="Google Shape;1123;g6c416ebc34_0_8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g6c416ebc34_0_221"/>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129" name="Google Shape;1129;g6c416ebc34_0_221"/>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HOISTING</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33"/>
        <p:cNvGrpSpPr/>
        <p:nvPr/>
      </p:nvGrpSpPr>
      <p:grpSpPr>
        <a:xfrm>
          <a:off x="0" y="0"/>
          <a:ext cx="0" cy="0"/>
          <a:chOff x="0" y="0"/>
          <a:chExt cx="0" cy="0"/>
        </a:xfrm>
      </p:grpSpPr>
      <p:sp>
        <p:nvSpPr>
          <p:cNvPr id="1134" name="Google Shape;1134;g6c5476dd52_0_1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What is Hoisting??</a:t>
            </a:r>
            <a:endParaRPr sz="2500" b="1">
              <a:solidFill>
                <a:srgbClr val="073763"/>
              </a:solidFill>
              <a:latin typeface="Montserrat"/>
              <a:ea typeface="Montserrat"/>
              <a:cs typeface="Montserrat"/>
              <a:sym typeface="Montserrat"/>
            </a:endParaRPr>
          </a:p>
        </p:txBody>
      </p:sp>
      <p:sp>
        <p:nvSpPr>
          <p:cNvPr id="1135" name="Google Shape;1135;g6c5476dd52_0_18"/>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In other programming languages you have to first declare the variable before you can use it.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Say for eg, PHP</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 = "some-string"</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But in javascript you can use it even before declaring it.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 = "some-string"</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This mechanism where variables and function can be used before declaring them is called </a:t>
            </a:r>
            <a:r>
              <a:rPr lang="en-US" sz="1500" b="1">
                <a:solidFill>
                  <a:srgbClr val="172746"/>
                </a:solidFill>
                <a:latin typeface="Montserrat"/>
                <a:ea typeface="Montserrat"/>
                <a:cs typeface="Montserrat"/>
                <a:sym typeface="Montserrat"/>
              </a:rPr>
              <a:t>Hoisting</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136" name="Google Shape;1136;g6c5476dd52_0_1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40"/>
        <p:cNvGrpSpPr/>
        <p:nvPr/>
      </p:nvGrpSpPr>
      <p:grpSpPr>
        <a:xfrm>
          <a:off x="0" y="0"/>
          <a:ext cx="0" cy="0"/>
          <a:chOff x="0" y="0"/>
          <a:chExt cx="0" cy="0"/>
        </a:xfrm>
      </p:grpSpPr>
      <p:sp>
        <p:nvSpPr>
          <p:cNvPr id="1141" name="Google Shape;1141;g6c416ebc34_0_22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Hoisting - Variable</a:t>
            </a:r>
            <a:endParaRPr sz="2500" b="1">
              <a:solidFill>
                <a:srgbClr val="073763"/>
              </a:solidFill>
              <a:latin typeface="Montserrat"/>
              <a:ea typeface="Montserrat"/>
              <a:cs typeface="Montserrat"/>
              <a:sym typeface="Montserrat"/>
            </a:endParaRPr>
          </a:p>
        </p:txBody>
      </p:sp>
      <p:sp>
        <p:nvSpPr>
          <p:cNvPr id="1142" name="Google Shape;1142;g6c416ebc34_0_226"/>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Basically, JavaScript executes the code in two steps: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Creation</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Execution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In the first step JavaScript analyses all the code and allocate the memory spaces for variables and functions. All the variables are assigned a value of undefined when declared first.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In the execution step it makes the assignments.</a:t>
            </a:r>
            <a:endParaRPr sz="1500">
              <a:solidFill>
                <a:srgbClr val="172746"/>
              </a:solidFill>
              <a:latin typeface="Montserrat"/>
              <a:ea typeface="Montserrat"/>
              <a:cs typeface="Montserrat"/>
              <a:sym typeface="Montserrat"/>
            </a:endParaRPr>
          </a:p>
        </p:txBody>
      </p:sp>
      <p:sp>
        <p:nvSpPr>
          <p:cNvPr id="1143" name="Google Shape;1143;g6c416ebc34_0_22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47"/>
        <p:cNvGrpSpPr/>
        <p:nvPr/>
      </p:nvGrpSpPr>
      <p:grpSpPr>
        <a:xfrm>
          <a:off x="0" y="0"/>
          <a:ext cx="0" cy="0"/>
          <a:chOff x="0" y="0"/>
          <a:chExt cx="0" cy="0"/>
        </a:xfrm>
      </p:grpSpPr>
      <p:sp>
        <p:nvSpPr>
          <p:cNvPr id="1148" name="Google Shape;1148;g6c5476dd52_0_2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Hoisting - Variable</a:t>
            </a:r>
            <a:endParaRPr sz="2500" b="1">
              <a:solidFill>
                <a:srgbClr val="073763"/>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3200"/>
              <a:buFont typeface="Arial"/>
              <a:buNone/>
            </a:pPr>
            <a:endParaRPr sz="2500" b="1">
              <a:solidFill>
                <a:srgbClr val="073763"/>
              </a:solidFill>
              <a:latin typeface="Montserrat"/>
              <a:ea typeface="Montserrat"/>
              <a:cs typeface="Montserrat"/>
              <a:sym typeface="Montserrat"/>
            </a:endParaRPr>
          </a:p>
        </p:txBody>
      </p:sp>
      <p:sp>
        <p:nvSpPr>
          <p:cNvPr id="1149" name="Google Shape;1149;g6c5476dd52_0_26"/>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So if you try to print this num1 variable even before you assign it a value it will give you undefined.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console.log(num1) //Undefined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num1 = 5</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console.log(num1) //5</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num1</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1150" name="Google Shape;1150;g6c5476dd52_0_2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54"/>
        <p:cNvGrpSpPr/>
        <p:nvPr/>
      </p:nvGrpSpPr>
      <p:grpSpPr>
        <a:xfrm>
          <a:off x="0" y="0"/>
          <a:ext cx="0" cy="0"/>
          <a:chOff x="0" y="0"/>
          <a:chExt cx="0" cy="0"/>
        </a:xfrm>
      </p:grpSpPr>
      <p:sp>
        <p:nvSpPr>
          <p:cNvPr id="1155" name="Google Shape;1155;g6c5476dd52_0_3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Hoisting - Function</a:t>
            </a:r>
            <a:endParaRPr sz="2500" b="1">
              <a:solidFill>
                <a:srgbClr val="073763"/>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3200"/>
              <a:buFont typeface="Arial"/>
              <a:buNone/>
            </a:pPr>
            <a:endParaRPr sz="2500" b="1">
              <a:solidFill>
                <a:srgbClr val="073763"/>
              </a:solidFill>
              <a:latin typeface="Montserrat"/>
              <a:ea typeface="Montserrat"/>
              <a:cs typeface="Montserrat"/>
              <a:sym typeface="Montserrat"/>
            </a:endParaRPr>
          </a:p>
        </p:txBody>
      </p:sp>
      <p:sp>
        <p:nvSpPr>
          <p:cNvPr id="1156" name="Google Shape;1156;g6c5476dd52_0_32"/>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In the creation phase the functions definitions are moved to the memory.</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So that’s why hoisting is possible with functions as well.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sum(5, 10);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function sum(num1, num2)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var total = num1 + num2;</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console.log('Sum =&gt; ' + total);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157" name="Google Shape;1157;g6c5476dd52_0_3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01"/>
        <p:cNvGrpSpPr/>
        <p:nvPr/>
      </p:nvGrpSpPr>
      <p:grpSpPr>
        <a:xfrm>
          <a:off x="0" y="0"/>
          <a:ext cx="0" cy="0"/>
          <a:chOff x="0" y="0"/>
          <a:chExt cx="0" cy="0"/>
        </a:xfrm>
      </p:grpSpPr>
      <p:sp>
        <p:nvSpPr>
          <p:cNvPr id="202" name="Google Shape;202;g6bd6e8c6f1_0_9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Numbers</a:t>
            </a:r>
            <a:endParaRPr sz="2500" b="1">
              <a:solidFill>
                <a:srgbClr val="073763"/>
              </a:solidFill>
              <a:latin typeface="Montserrat"/>
              <a:ea typeface="Montserrat"/>
              <a:cs typeface="Montserrat"/>
              <a:sym typeface="Montserrat"/>
            </a:endParaRPr>
          </a:p>
        </p:txBody>
      </p:sp>
      <p:sp>
        <p:nvSpPr>
          <p:cNvPr id="203" name="Google Shape;203;g6bd6e8c6f1_0_9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Both integers and decimal numbers are of type Number.</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JavaScript Numbers are always 64-bit Floating Point where the number is stored in 52 bits (0 - 51), the exponent is stored in next 11 bits (52 - 62) and  the last 1 bit (63) is for sign.</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For example,</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var num1 = 10;</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var num2 = 10.3;</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Note: Infinity and </a:t>
            </a:r>
            <a:r>
              <a:rPr lang="en-US" sz="1500" dirty="0" err="1">
                <a:solidFill>
                  <a:srgbClr val="172746"/>
                </a:solidFill>
                <a:latin typeface="Montserrat"/>
                <a:ea typeface="Montserrat"/>
                <a:cs typeface="Montserrat"/>
                <a:sym typeface="Montserrat"/>
              </a:rPr>
              <a:t>NaN</a:t>
            </a:r>
            <a:r>
              <a:rPr lang="en-US" sz="1500" dirty="0">
                <a:solidFill>
                  <a:srgbClr val="172746"/>
                </a:solidFill>
                <a:latin typeface="Montserrat"/>
                <a:ea typeface="Montserrat"/>
                <a:cs typeface="Montserrat"/>
                <a:sym typeface="Montserrat"/>
              </a:rPr>
              <a:t> are also of type numbers. You can check it by </a:t>
            </a:r>
            <a:r>
              <a:rPr lang="en-US" sz="1500" dirty="0" err="1">
                <a:solidFill>
                  <a:srgbClr val="172746"/>
                </a:solidFill>
                <a:latin typeface="Montserrat"/>
                <a:ea typeface="Montserrat"/>
                <a:cs typeface="Montserrat"/>
                <a:sym typeface="Montserrat"/>
              </a:rPr>
              <a:t>isFinite</a:t>
            </a:r>
            <a:r>
              <a:rPr lang="en-US" sz="1500" dirty="0">
                <a:solidFill>
                  <a:srgbClr val="172746"/>
                </a:solidFill>
                <a:latin typeface="Montserrat"/>
                <a:ea typeface="Montserrat"/>
                <a:cs typeface="Montserrat"/>
                <a:sym typeface="Montserrat"/>
              </a:rPr>
              <a:t>(</a:t>
            </a:r>
            <a:r>
              <a:rPr lang="en-US" sz="1500" dirty="0" err="1">
                <a:solidFill>
                  <a:srgbClr val="172746"/>
                </a:solidFill>
                <a:latin typeface="Montserrat"/>
                <a:ea typeface="Montserrat"/>
                <a:cs typeface="Montserrat"/>
                <a:sym typeface="Montserrat"/>
              </a:rPr>
              <a:t>val</a:t>
            </a:r>
            <a:r>
              <a:rPr lang="en-US" sz="1500" dirty="0">
                <a:solidFill>
                  <a:srgbClr val="172746"/>
                </a:solidFill>
                <a:latin typeface="Montserrat"/>
                <a:ea typeface="Montserrat"/>
                <a:cs typeface="Montserrat"/>
                <a:sym typeface="Montserrat"/>
              </a:rPr>
              <a:t>) and </a:t>
            </a:r>
            <a:r>
              <a:rPr lang="en-US" sz="1500" dirty="0" err="1">
                <a:solidFill>
                  <a:srgbClr val="172746"/>
                </a:solidFill>
                <a:latin typeface="Montserrat"/>
                <a:ea typeface="Montserrat"/>
                <a:cs typeface="Montserrat"/>
                <a:sym typeface="Montserrat"/>
              </a:rPr>
              <a:t>isNan</a:t>
            </a:r>
            <a:r>
              <a:rPr lang="en-US" sz="1500" dirty="0">
                <a:solidFill>
                  <a:srgbClr val="172746"/>
                </a:solidFill>
                <a:latin typeface="Montserrat"/>
                <a:ea typeface="Montserrat"/>
                <a:cs typeface="Montserrat"/>
                <a:sym typeface="Montserrat"/>
              </a:rPr>
              <a:t>(</a:t>
            </a:r>
            <a:r>
              <a:rPr lang="en-US" sz="1500" dirty="0" err="1">
                <a:solidFill>
                  <a:srgbClr val="172746"/>
                </a:solidFill>
                <a:latin typeface="Montserrat"/>
                <a:ea typeface="Montserrat"/>
                <a:cs typeface="Montserrat"/>
                <a:sym typeface="Montserrat"/>
              </a:rPr>
              <a:t>val</a:t>
            </a:r>
            <a:r>
              <a:rPr lang="en-US" sz="1500" dirty="0">
                <a:solidFill>
                  <a:srgbClr val="172746"/>
                </a:solidFill>
                <a:latin typeface="Montserrat"/>
                <a:ea typeface="Montserrat"/>
                <a:cs typeface="Montserrat"/>
                <a:sym typeface="Montserrat"/>
              </a:rPr>
              <a:t>);</a:t>
            </a:r>
            <a:endParaRPr sz="1500" dirty="0">
              <a:solidFill>
                <a:srgbClr val="172746"/>
              </a:solidFill>
              <a:latin typeface="Montserrat"/>
              <a:ea typeface="Montserrat"/>
              <a:cs typeface="Montserrat"/>
              <a:sym typeface="Montserrat"/>
            </a:endParaRPr>
          </a:p>
        </p:txBody>
      </p:sp>
      <p:sp>
        <p:nvSpPr>
          <p:cNvPr id="204" name="Google Shape;204;g6bd6e8c6f1_0_9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61"/>
        <p:cNvGrpSpPr/>
        <p:nvPr/>
      </p:nvGrpSpPr>
      <p:grpSpPr>
        <a:xfrm>
          <a:off x="0" y="0"/>
          <a:ext cx="0" cy="0"/>
          <a:chOff x="0" y="0"/>
          <a:chExt cx="0" cy="0"/>
        </a:xfrm>
      </p:grpSpPr>
      <p:sp>
        <p:nvSpPr>
          <p:cNvPr id="1162" name="Google Shape;1162;g6c5476dd52_0_3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Hoisting - Function</a:t>
            </a:r>
            <a:endParaRPr sz="2500" b="1">
              <a:solidFill>
                <a:srgbClr val="073763"/>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3200"/>
              <a:buFont typeface="Arial"/>
              <a:buNone/>
            </a:pPr>
            <a:endParaRPr sz="2500" b="1">
              <a:solidFill>
                <a:srgbClr val="073763"/>
              </a:solidFill>
              <a:latin typeface="Montserrat"/>
              <a:ea typeface="Montserrat"/>
              <a:cs typeface="Montserrat"/>
              <a:sym typeface="Montserrat"/>
            </a:endParaRPr>
          </a:p>
        </p:txBody>
      </p:sp>
      <p:sp>
        <p:nvSpPr>
          <p:cNvPr id="1163" name="Google Shape;1163;g6c5476dd52_0_39"/>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But hoisting doesn't moves the function expressions to the top. Because it is treated as assignment and not declaration.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code below will not work. It will give you an error.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sum();</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sum = function()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var total = num1 + num2;</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console.log('Sum =&gt; ' + total);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1164" name="Google Shape;1164;g6c5476dd52_0_3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68"/>
        <p:cNvGrpSpPr/>
        <p:nvPr/>
      </p:nvGrpSpPr>
      <p:grpSpPr>
        <a:xfrm>
          <a:off x="0" y="0"/>
          <a:ext cx="0" cy="0"/>
          <a:chOff x="0" y="0"/>
          <a:chExt cx="0" cy="0"/>
        </a:xfrm>
      </p:grpSpPr>
      <p:sp>
        <p:nvSpPr>
          <p:cNvPr id="1169" name="Google Shape;1169;g6c5476dd52_0_4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Hoisting</a:t>
            </a:r>
            <a:endParaRPr sz="2500" b="1">
              <a:solidFill>
                <a:srgbClr val="073763"/>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3200"/>
              <a:buFont typeface="Arial"/>
              <a:buNone/>
            </a:pPr>
            <a:endParaRPr sz="2500" b="1">
              <a:solidFill>
                <a:srgbClr val="073763"/>
              </a:solidFill>
              <a:latin typeface="Montserrat"/>
              <a:ea typeface="Montserrat"/>
              <a:cs typeface="Montserrat"/>
              <a:sym typeface="Montserrat"/>
            </a:endParaRPr>
          </a:p>
        </p:txBody>
      </p:sp>
      <p:sp>
        <p:nvSpPr>
          <p:cNvPr id="1170" name="Google Shape;1170;g6c5476dd52_0_46"/>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It is a bad practice to use variables before declaring them.</a:t>
            </a: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Hoisting is not a feature, it's just how JavaScript works behind the scenes. So, always ensure that you have declared your variables before you use them. It will help you avoid a lot of silent errors and unexpected behavior.</a:t>
            </a:r>
            <a:endParaRPr sz="1500">
              <a:solidFill>
                <a:srgbClr val="172746"/>
              </a:solidFill>
              <a:latin typeface="Montserrat"/>
              <a:ea typeface="Montserrat"/>
              <a:cs typeface="Montserrat"/>
              <a:sym typeface="Montserrat"/>
            </a:endParaRPr>
          </a:p>
        </p:txBody>
      </p:sp>
      <p:sp>
        <p:nvSpPr>
          <p:cNvPr id="1171" name="Google Shape;1171;g6c5476dd52_0_4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75"/>
        <p:cNvGrpSpPr/>
        <p:nvPr/>
      </p:nvGrpSpPr>
      <p:grpSpPr>
        <a:xfrm>
          <a:off x="0" y="0"/>
          <a:ext cx="0" cy="0"/>
          <a:chOff x="0" y="0"/>
          <a:chExt cx="0" cy="0"/>
        </a:xfrm>
      </p:grpSpPr>
      <p:sp>
        <p:nvSpPr>
          <p:cNvPr id="1176" name="Google Shape;1176;g6c5476dd52_0_5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Hoisting</a:t>
            </a:r>
            <a:endParaRPr sz="2500" b="1">
              <a:solidFill>
                <a:srgbClr val="073763"/>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3200"/>
              <a:buFont typeface="Arial"/>
              <a:buNone/>
            </a:pPr>
            <a:endParaRPr sz="2500" b="1">
              <a:solidFill>
                <a:srgbClr val="073763"/>
              </a:solidFill>
              <a:latin typeface="Montserrat"/>
              <a:ea typeface="Montserrat"/>
              <a:cs typeface="Montserrat"/>
              <a:sym typeface="Montserrat"/>
            </a:endParaRPr>
          </a:p>
        </p:txBody>
      </p:sp>
      <p:sp>
        <p:nvSpPr>
          <p:cNvPr id="1177" name="Google Shape;1177;g6c5476dd52_0_53"/>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What do you think will be printed in the console and why?</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result = 6;</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function sum()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console.log(result);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var two = 2;</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var result = two + two;</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return result;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sum();</a:t>
            </a:r>
            <a:endParaRPr sz="1500">
              <a:solidFill>
                <a:srgbClr val="172746"/>
              </a:solidFill>
              <a:latin typeface="Montserrat"/>
              <a:ea typeface="Montserrat"/>
              <a:cs typeface="Montserrat"/>
              <a:sym typeface="Montserrat"/>
            </a:endParaRPr>
          </a:p>
        </p:txBody>
      </p:sp>
      <p:sp>
        <p:nvSpPr>
          <p:cNvPr id="1178" name="Google Shape;1178;g6c5476dd52_0_5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pic>
        <p:nvPicPr>
          <p:cNvPr id="1183" name="Google Shape;1183;g6c5476dd52_0_78"/>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184" name="Google Shape;1184;g6c5476dd52_0_78"/>
          <p:cNvSpPr txBox="1"/>
          <p:nvPr/>
        </p:nvSpPr>
        <p:spPr>
          <a:xfrm>
            <a:off x="457200" y="1769550"/>
            <a:ext cx="8229600" cy="160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Sidebar/Navigation Drawer</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88"/>
        <p:cNvGrpSpPr/>
        <p:nvPr/>
      </p:nvGrpSpPr>
      <p:grpSpPr>
        <a:xfrm>
          <a:off x="0" y="0"/>
          <a:ext cx="0" cy="0"/>
          <a:chOff x="0" y="0"/>
          <a:chExt cx="0" cy="0"/>
        </a:xfrm>
      </p:grpSpPr>
      <p:sp>
        <p:nvSpPr>
          <p:cNvPr id="1189" name="Google Shape;1189;g6c5476dd52_0_8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Sidebar</a:t>
            </a:r>
            <a:endParaRPr sz="2500" b="1">
              <a:solidFill>
                <a:srgbClr val="073763"/>
              </a:solidFill>
              <a:latin typeface="Montserrat"/>
              <a:ea typeface="Montserrat"/>
              <a:cs typeface="Montserrat"/>
              <a:sym typeface="Montserrat"/>
            </a:endParaRPr>
          </a:p>
        </p:txBody>
      </p:sp>
      <p:sp>
        <p:nvSpPr>
          <p:cNvPr id="1190" name="Google Shape;1190;g6c5476dd52_0_83"/>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sidebar should be visible only on mobile screens.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On hamburger click the sidebar should slide-in and slide-out.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Starter Code: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u="sng">
                <a:solidFill>
                  <a:schemeClr val="hlink"/>
                </a:solidFill>
                <a:latin typeface="Montserrat"/>
                <a:ea typeface="Montserrat"/>
                <a:cs typeface="Montserrat"/>
                <a:sym typeface="Montserrat"/>
                <a:hlinkClick r:id="rId3"/>
              </a:rPr>
              <a:t>https://codepen.io/qaifikhan/pen/VwYjWMw?editors=1000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Finish this before tomorrow’s live session.</a:t>
            </a:r>
            <a:endParaRPr sz="1500">
              <a:solidFill>
                <a:srgbClr val="172746"/>
              </a:solidFill>
              <a:latin typeface="Montserrat"/>
              <a:ea typeface="Montserrat"/>
              <a:cs typeface="Montserrat"/>
              <a:sym typeface="Montserrat"/>
            </a:endParaRPr>
          </a:p>
        </p:txBody>
      </p:sp>
      <p:sp>
        <p:nvSpPr>
          <p:cNvPr id="1191" name="Google Shape;1191;g6c5476dd52_0_8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pic>
        <p:nvPicPr>
          <p:cNvPr id="1196" name="Google Shape;1196;g6c5476dd52_0_60"/>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197" name="Google Shape;1197;g6c5476dd52_0_60"/>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TODO App</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01"/>
        <p:cNvGrpSpPr/>
        <p:nvPr/>
      </p:nvGrpSpPr>
      <p:grpSpPr>
        <a:xfrm>
          <a:off x="0" y="0"/>
          <a:ext cx="0" cy="0"/>
          <a:chOff x="0" y="0"/>
          <a:chExt cx="0" cy="0"/>
        </a:xfrm>
      </p:grpSpPr>
      <p:pic>
        <p:nvPicPr>
          <p:cNvPr id="1202" name="Google Shape;1202;g6c5476dd52_0_71"/>
          <p:cNvPicPr preferRelativeResize="0"/>
          <p:nvPr/>
        </p:nvPicPr>
        <p:blipFill rotWithShape="1">
          <a:blip r:embed="rId3">
            <a:alphaModFix/>
          </a:blip>
          <a:srcRect l="10592" t="20013" r="12371" b="4804"/>
          <a:stretch/>
        </p:blipFill>
        <p:spPr>
          <a:xfrm>
            <a:off x="0" y="76200"/>
            <a:ext cx="9144000" cy="50198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06"/>
        <p:cNvGrpSpPr/>
        <p:nvPr/>
      </p:nvGrpSpPr>
      <p:grpSpPr>
        <a:xfrm>
          <a:off x="0" y="0"/>
          <a:ext cx="0" cy="0"/>
          <a:chOff x="0" y="0"/>
          <a:chExt cx="0" cy="0"/>
        </a:xfrm>
      </p:grpSpPr>
      <p:sp>
        <p:nvSpPr>
          <p:cNvPr id="1207" name="Google Shape;1207;g6c5476dd52_0_6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TODO App: Features</a:t>
            </a:r>
            <a:endParaRPr sz="2500" b="1">
              <a:solidFill>
                <a:srgbClr val="073763"/>
              </a:solidFill>
              <a:latin typeface="Montserrat"/>
              <a:ea typeface="Montserrat"/>
              <a:cs typeface="Montserrat"/>
              <a:sym typeface="Montserrat"/>
            </a:endParaRPr>
          </a:p>
        </p:txBody>
      </p:sp>
      <p:sp>
        <p:nvSpPr>
          <p:cNvPr id="1208" name="Google Shape;1208;g6c5476dd52_0_65"/>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Create a TODO App with following features: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There should be an input field to write the TODO item.</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On enter click the TODO item should be added as the first item in the TODO list.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There should be an add button, on that button click the TODO item should be added as the first item in the TODO list.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field should give an error if the user tries to add a TODO item without writing something in the input box.</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Even when the webapp is closed, the data should be retained. When the user revisits the app, he/she should be able to see that data.</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user should be able to update the TODO item.</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TODO item should have created and updated date and time.</a:t>
            </a:r>
            <a:endParaRPr sz="1500">
              <a:solidFill>
                <a:srgbClr val="172746"/>
              </a:solidFill>
              <a:latin typeface="Montserrat"/>
              <a:ea typeface="Montserrat"/>
              <a:cs typeface="Montserrat"/>
              <a:sym typeface="Montserrat"/>
            </a:endParaRPr>
          </a:p>
        </p:txBody>
      </p:sp>
      <p:sp>
        <p:nvSpPr>
          <p:cNvPr id="1209" name="Google Shape;1209;g6c5476dd52_0_6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pic>
        <p:nvPicPr>
          <p:cNvPr id="1214" name="Google Shape;1214;g6c5476dd52_0_90"/>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215" name="Google Shape;1215;g6c5476dd52_0_90"/>
          <p:cNvSpPr txBox="1"/>
          <p:nvPr/>
        </p:nvSpPr>
        <p:spPr>
          <a:xfrm>
            <a:off x="457200" y="1419150"/>
            <a:ext cx="8229600" cy="230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ASSIGNMENT:</a:t>
            </a:r>
            <a:endParaRPr sz="4800" b="1">
              <a:solidFill>
                <a:srgbClr val="EFEFE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SMARTWATCH SHOWCASE</a:t>
            </a:r>
            <a:endParaRPr sz="4800" b="1">
              <a:solidFill>
                <a:srgbClr val="EFEFEF"/>
              </a:solidFill>
              <a:latin typeface="Montserrat"/>
              <a:ea typeface="Montserrat"/>
              <a:cs typeface="Montserrat"/>
              <a:sym typeface="Montserrat"/>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9"/>
        <p:cNvGrpSpPr/>
        <p:nvPr/>
      </p:nvGrpSpPr>
      <p:grpSpPr>
        <a:xfrm>
          <a:off x="0" y="0"/>
          <a:ext cx="0" cy="0"/>
          <a:chOff x="0" y="0"/>
          <a:chExt cx="0" cy="0"/>
        </a:xfrm>
      </p:grpSpPr>
      <p:pic>
        <p:nvPicPr>
          <p:cNvPr id="1220" name="Google Shape;1220;g6c5476dd52_0_133"/>
          <p:cNvPicPr preferRelativeResize="0"/>
          <p:nvPr/>
        </p:nvPicPr>
        <p:blipFill rotWithShape="1">
          <a:blip r:embed="rId3">
            <a:alphaModFix/>
          </a:blip>
          <a:srcRect l="7332" t="12138" r="8186" b="5004"/>
          <a:stretch/>
        </p:blipFill>
        <p:spPr>
          <a:xfrm>
            <a:off x="0" y="0"/>
            <a:ext cx="9144000" cy="50449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08"/>
        <p:cNvGrpSpPr/>
        <p:nvPr/>
      </p:nvGrpSpPr>
      <p:grpSpPr>
        <a:xfrm>
          <a:off x="0" y="0"/>
          <a:ext cx="0" cy="0"/>
          <a:chOff x="0" y="0"/>
          <a:chExt cx="0" cy="0"/>
        </a:xfrm>
      </p:grpSpPr>
      <p:sp>
        <p:nvSpPr>
          <p:cNvPr id="209" name="Google Shape;209;g6bd6e8c6f1_0_10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Numbers: Practice Problems</a:t>
            </a:r>
            <a:endParaRPr sz="2500" b="1">
              <a:solidFill>
                <a:srgbClr val="073763"/>
              </a:solidFill>
              <a:latin typeface="Montserrat"/>
              <a:ea typeface="Montserrat"/>
              <a:cs typeface="Montserrat"/>
              <a:sym typeface="Montserrat"/>
            </a:endParaRPr>
          </a:p>
        </p:txBody>
      </p:sp>
      <p:sp>
        <p:nvSpPr>
          <p:cNvPr id="210" name="Google Shape;210;g6bd6e8c6f1_0_109"/>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Try to answer the following questions. Also, try to explain why do you think that your answer is correct. //Take 3mins for this</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0. console.log(5 / 0); </a:t>
            </a:r>
            <a:r>
              <a:rPr lang="en-US" sz="1500">
                <a:solidFill>
                  <a:srgbClr val="172746"/>
                </a:solidFill>
                <a:latin typeface="Montserrat"/>
                <a:ea typeface="Montserrat"/>
                <a:cs typeface="Montserrat"/>
                <a:sym typeface="Montserrat"/>
              </a:rPr>
              <a:t>=&gt; Infinity</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1. console.log(0 / 0) =&gt; </a:t>
            </a:r>
            <a:r>
              <a:rPr lang="en-US" sz="1500" dirty="0" err="1">
                <a:solidFill>
                  <a:srgbClr val="172746"/>
                </a:solidFill>
                <a:latin typeface="Montserrat"/>
                <a:ea typeface="Montserrat"/>
                <a:cs typeface="Montserrat"/>
                <a:sym typeface="Montserrat"/>
              </a:rPr>
              <a:t>NaN</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2. console.log(0 / 5) =&gt; 0</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3. console.log(3 * 'a’) =&gt; </a:t>
            </a:r>
            <a:r>
              <a:rPr lang="en-US" sz="1500" dirty="0" err="1">
                <a:solidFill>
                  <a:srgbClr val="172746"/>
                </a:solidFill>
                <a:latin typeface="Montserrat"/>
                <a:ea typeface="Montserrat"/>
                <a:cs typeface="Montserrat"/>
                <a:sym typeface="Montserrat"/>
              </a:rPr>
              <a:t>NaN</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4. console.log('a' * 3) =&gt; </a:t>
            </a:r>
            <a:r>
              <a:rPr lang="en-US" sz="1500" dirty="0" err="1">
                <a:solidFill>
                  <a:srgbClr val="172746"/>
                </a:solidFill>
                <a:latin typeface="Montserrat"/>
                <a:ea typeface="Montserrat"/>
                <a:cs typeface="Montserrat"/>
                <a:sym typeface="Montserrat"/>
              </a:rPr>
              <a:t>NaN</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5. console.log('b' + 4) =&gt; “b4”</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6. console.log(4 + 'b’) =&gt; “4b”</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7. console.log(5 - 'c’) =&gt; </a:t>
            </a:r>
            <a:r>
              <a:rPr lang="en-US" sz="1500" dirty="0" err="1">
                <a:solidFill>
                  <a:srgbClr val="172746"/>
                </a:solidFill>
                <a:latin typeface="Montserrat"/>
                <a:ea typeface="Montserrat"/>
                <a:cs typeface="Montserrat"/>
                <a:sym typeface="Montserrat"/>
              </a:rPr>
              <a:t>NaN</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8. console.log('c' - 5) =&gt; </a:t>
            </a:r>
            <a:r>
              <a:rPr lang="en-US" sz="1500" dirty="0" err="1">
                <a:solidFill>
                  <a:srgbClr val="172746"/>
                </a:solidFill>
                <a:latin typeface="Montserrat"/>
                <a:ea typeface="Montserrat"/>
                <a:cs typeface="Montserrat"/>
                <a:sym typeface="Montserrat"/>
              </a:rPr>
              <a:t>NaN</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dirty="0">
              <a:solidFill>
                <a:srgbClr val="172746"/>
              </a:solidFill>
              <a:latin typeface="Montserrat"/>
              <a:ea typeface="Montserrat"/>
              <a:cs typeface="Montserrat"/>
              <a:sym typeface="Montserrat"/>
            </a:endParaRPr>
          </a:p>
        </p:txBody>
      </p:sp>
      <p:sp>
        <p:nvSpPr>
          <p:cNvPr id="211" name="Google Shape;211;g6bd6e8c6f1_0_10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24"/>
        <p:cNvGrpSpPr/>
        <p:nvPr/>
      </p:nvGrpSpPr>
      <p:grpSpPr>
        <a:xfrm>
          <a:off x="0" y="0"/>
          <a:ext cx="0" cy="0"/>
          <a:chOff x="0" y="0"/>
          <a:chExt cx="0" cy="0"/>
        </a:xfrm>
      </p:grpSpPr>
      <p:sp>
        <p:nvSpPr>
          <p:cNvPr id="1225" name="Google Shape;1225;g6c5476dd52_0_9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Smartwatch Showcase</a:t>
            </a:r>
            <a:endParaRPr sz="2500" b="1">
              <a:solidFill>
                <a:srgbClr val="073763"/>
              </a:solidFill>
              <a:latin typeface="Montserrat"/>
              <a:ea typeface="Montserrat"/>
              <a:cs typeface="Montserrat"/>
              <a:sym typeface="Montserrat"/>
            </a:endParaRPr>
          </a:p>
        </p:txBody>
      </p:sp>
      <p:sp>
        <p:nvSpPr>
          <p:cNvPr id="1226" name="Google Shape;1226;g6c5476dd52_0_95"/>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Watch this video for problem statement: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u="sng">
                <a:solidFill>
                  <a:schemeClr val="hlink"/>
                </a:solidFill>
                <a:latin typeface="Montserrat"/>
                <a:ea typeface="Montserrat"/>
                <a:cs typeface="Montserrat"/>
                <a:sym typeface="Montserrat"/>
                <a:hlinkClick r:id="rId3"/>
              </a:rPr>
              <a:t>https://www.edyoda.com/course/1496?episode_id=2494</a:t>
            </a:r>
            <a:endParaRPr sz="1500">
              <a:solidFill>
                <a:srgbClr val="172746"/>
              </a:solidFill>
              <a:latin typeface="Montserrat"/>
              <a:ea typeface="Montserrat"/>
              <a:cs typeface="Montserrat"/>
              <a:sym typeface="Montserrat"/>
            </a:endParaRPr>
          </a:p>
        </p:txBody>
      </p:sp>
      <p:sp>
        <p:nvSpPr>
          <p:cNvPr id="1227" name="Google Shape;1227;g6c5476dd52_0_9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pic>
        <p:nvPicPr>
          <p:cNvPr id="1232" name="Google Shape;1232;g6c5476dd52_0_138"/>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233" name="Google Shape;1233;g6c5476dd52_0_138"/>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GIT and GITHUB</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37"/>
        <p:cNvGrpSpPr/>
        <p:nvPr/>
      </p:nvGrpSpPr>
      <p:grpSpPr>
        <a:xfrm>
          <a:off x="0" y="0"/>
          <a:ext cx="0" cy="0"/>
          <a:chOff x="0" y="0"/>
          <a:chExt cx="0" cy="0"/>
        </a:xfrm>
      </p:grpSpPr>
      <p:sp>
        <p:nvSpPr>
          <p:cNvPr id="1238" name="Google Shape;1238;g6c5476dd52_0_14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GIT and Github</a:t>
            </a:r>
            <a:endParaRPr sz="2500" b="1">
              <a:solidFill>
                <a:srgbClr val="073763"/>
              </a:solidFill>
              <a:latin typeface="Montserrat"/>
              <a:ea typeface="Montserrat"/>
              <a:cs typeface="Montserrat"/>
              <a:sym typeface="Montserrat"/>
            </a:endParaRPr>
          </a:p>
        </p:txBody>
      </p:sp>
      <p:sp>
        <p:nvSpPr>
          <p:cNvPr id="1239" name="Google Shape;1239;g6c5476dd52_0_143"/>
          <p:cNvSpPr txBox="1"/>
          <p:nvPr/>
        </p:nvSpPr>
        <p:spPr>
          <a:xfrm>
            <a:off x="593150" y="6736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Version control systems are tools that help a software team manage changes to source code over time. Version control software keeps track of every modification to the code in a special kind of database.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Git is a distributed version-control system for tracking changes in source code during software development. It is designed for coordinating work among programmers, but it can be used to track changes in any set of files. It create a local repository and you can make changes in your local repository and push it to the remote repository where other developers can access those changes.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Repository is a data structure which stores the history of changes, versions of your files etc.</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Git is the tool and GitHub is a hosting service for Git repositories.</a:t>
            </a:r>
            <a:endParaRPr sz="1500">
              <a:solidFill>
                <a:srgbClr val="172746"/>
              </a:solidFill>
              <a:latin typeface="Montserrat"/>
              <a:ea typeface="Montserrat"/>
              <a:cs typeface="Montserrat"/>
              <a:sym typeface="Montserrat"/>
            </a:endParaRPr>
          </a:p>
        </p:txBody>
      </p:sp>
      <p:sp>
        <p:nvSpPr>
          <p:cNvPr id="1240" name="Google Shape;1240;g6c5476dd52_0_14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44"/>
        <p:cNvGrpSpPr/>
        <p:nvPr/>
      </p:nvGrpSpPr>
      <p:grpSpPr>
        <a:xfrm>
          <a:off x="0" y="0"/>
          <a:ext cx="0" cy="0"/>
          <a:chOff x="0" y="0"/>
          <a:chExt cx="0" cy="0"/>
        </a:xfrm>
      </p:grpSpPr>
      <p:pic>
        <p:nvPicPr>
          <p:cNvPr id="1245" name="Google Shape;1245;g6c5476dd52_0_174"/>
          <p:cNvPicPr preferRelativeResize="0"/>
          <p:nvPr/>
        </p:nvPicPr>
        <p:blipFill>
          <a:blip r:embed="rId3">
            <a:alphaModFix/>
          </a:blip>
          <a:stretch>
            <a:fillRect/>
          </a:stretch>
        </p:blipFill>
        <p:spPr>
          <a:xfrm>
            <a:off x="913888" y="152400"/>
            <a:ext cx="7316219" cy="483870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49"/>
        <p:cNvGrpSpPr/>
        <p:nvPr/>
      </p:nvGrpSpPr>
      <p:grpSpPr>
        <a:xfrm>
          <a:off x="0" y="0"/>
          <a:ext cx="0" cy="0"/>
          <a:chOff x="0" y="0"/>
          <a:chExt cx="0" cy="0"/>
        </a:xfrm>
      </p:grpSpPr>
      <p:sp>
        <p:nvSpPr>
          <p:cNvPr id="1250" name="Google Shape;1250;g6c5476dd52_0_15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GIT Installation</a:t>
            </a:r>
            <a:endParaRPr sz="2500" b="1">
              <a:solidFill>
                <a:srgbClr val="073763"/>
              </a:solidFill>
              <a:latin typeface="Montserrat"/>
              <a:ea typeface="Montserrat"/>
              <a:cs typeface="Montserrat"/>
              <a:sym typeface="Montserrat"/>
            </a:endParaRPr>
          </a:p>
        </p:txBody>
      </p:sp>
      <p:sp>
        <p:nvSpPr>
          <p:cNvPr id="1251" name="Google Shape;1251;g6c5476dd52_0_15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Download GIT on your system:</a:t>
            </a:r>
            <a:r>
              <a:rPr lang="en-US">
                <a:latin typeface="Montserrat"/>
                <a:ea typeface="Montserrat"/>
                <a:cs typeface="Montserrat"/>
                <a:sym typeface="Montserrat"/>
              </a:rPr>
              <a:t> </a:t>
            </a:r>
            <a:endParaRPr>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u="sng">
                <a:solidFill>
                  <a:schemeClr val="hlink"/>
                </a:solidFill>
                <a:latin typeface="Montserrat"/>
                <a:ea typeface="Montserrat"/>
                <a:cs typeface="Montserrat"/>
                <a:sym typeface="Montserrat"/>
                <a:hlinkClick r:id="rId3"/>
              </a:rPr>
              <a:t>https://git-scm.com/downloads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Verify if installed properly: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Run the following command =&gt; git --version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Create an account on Github</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Visit: </a:t>
            </a:r>
            <a:r>
              <a:rPr lang="en-US" sz="1500" u="sng">
                <a:solidFill>
                  <a:schemeClr val="hlink"/>
                </a:solidFill>
                <a:latin typeface="Montserrat"/>
                <a:ea typeface="Montserrat"/>
                <a:cs typeface="Montserrat"/>
                <a:sym typeface="Montserrat"/>
                <a:hlinkClick r:id="rId4"/>
              </a:rPr>
              <a:t>https://www.github.com</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Configure Git on your local system</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git config --global user.name "Full Name"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git config --global user.email "your-email"</a:t>
            </a:r>
            <a:endParaRPr sz="1500">
              <a:solidFill>
                <a:srgbClr val="172746"/>
              </a:solidFill>
              <a:latin typeface="Montserrat"/>
              <a:ea typeface="Montserrat"/>
              <a:cs typeface="Montserrat"/>
              <a:sym typeface="Montserrat"/>
            </a:endParaRPr>
          </a:p>
        </p:txBody>
      </p:sp>
      <p:sp>
        <p:nvSpPr>
          <p:cNvPr id="1252" name="Google Shape;1252;g6c5476dd52_0_15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56"/>
        <p:cNvGrpSpPr/>
        <p:nvPr/>
      </p:nvGrpSpPr>
      <p:grpSpPr>
        <a:xfrm>
          <a:off x="0" y="0"/>
          <a:ext cx="0" cy="0"/>
          <a:chOff x="0" y="0"/>
          <a:chExt cx="0" cy="0"/>
        </a:xfrm>
      </p:grpSpPr>
      <p:sp>
        <p:nvSpPr>
          <p:cNvPr id="1257" name="Google Shape;1257;g6c5476dd52_0_16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Create a new Repo on Github</a:t>
            </a:r>
            <a:endParaRPr sz="2500" b="1">
              <a:solidFill>
                <a:srgbClr val="073763"/>
              </a:solidFill>
              <a:latin typeface="Montserrat"/>
              <a:ea typeface="Montserrat"/>
              <a:cs typeface="Montserrat"/>
              <a:sym typeface="Montserrat"/>
            </a:endParaRPr>
          </a:p>
        </p:txBody>
      </p:sp>
      <p:sp>
        <p:nvSpPr>
          <p:cNvPr id="1258" name="Google Shape;1258;g6c5476dd52_0_16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Goto Github.</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Login to your account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Click on create new repository.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Follow the steps.</a:t>
            </a:r>
            <a:endParaRPr sz="1500">
              <a:solidFill>
                <a:srgbClr val="172746"/>
              </a:solidFill>
              <a:latin typeface="Montserrat"/>
              <a:ea typeface="Montserrat"/>
              <a:cs typeface="Montserrat"/>
              <a:sym typeface="Montserrat"/>
            </a:endParaRPr>
          </a:p>
        </p:txBody>
      </p:sp>
      <p:sp>
        <p:nvSpPr>
          <p:cNvPr id="1259" name="Google Shape;1259;g6c5476dd52_0_16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63"/>
        <p:cNvGrpSpPr/>
        <p:nvPr/>
      </p:nvGrpSpPr>
      <p:grpSpPr>
        <a:xfrm>
          <a:off x="0" y="0"/>
          <a:ext cx="0" cy="0"/>
          <a:chOff x="0" y="0"/>
          <a:chExt cx="0" cy="0"/>
        </a:xfrm>
      </p:grpSpPr>
      <p:sp>
        <p:nvSpPr>
          <p:cNvPr id="1264" name="Google Shape;1264;g6c5476dd52_0_18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Updating an existing Repo</a:t>
            </a:r>
            <a:endParaRPr sz="2500" b="1">
              <a:solidFill>
                <a:srgbClr val="073763"/>
              </a:solidFill>
              <a:latin typeface="Montserrat"/>
              <a:ea typeface="Montserrat"/>
              <a:cs typeface="Montserrat"/>
              <a:sym typeface="Montserrat"/>
            </a:endParaRPr>
          </a:p>
        </p:txBody>
      </p:sp>
      <p:sp>
        <p:nvSpPr>
          <p:cNvPr id="1265" name="Google Shape;1265;g6c5476dd52_0_18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Make changes in the files.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Save all the changes.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Use command prompt/gitbash and go to the project directory.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Stage the changes by running command. </a:t>
            </a:r>
            <a:r>
              <a:rPr lang="en-US" sz="1500" b="1">
                <a:solidFill>
                  <a:srgbClr val="172746"/>
                </a:solidFill>
                <a:latin typeface="Montserrat"/>
                <a:ea typeface="Montserrat"/>
                <a:cs typeface="Montserrat"/>
                <a:sym typeface="Montserrat"/>
              </a:rPr>
              <a:t>git add . </a:t>
            </a:r>
            <a:r>
              <a:rPr lang="en-US" sz="1500">
                <a:solidFill>
                  <a:srgbClr val="172746"/>
                </a:solidFill>
                <a:latin typeface="Montserrat"/>
                <a:ea typeface="Montserrat"/>
                <a:cs typeface="Montserrat"/>
                <a:sym typeface="Montserrat"/>
              </a:rPr>
              <a:t>//This will stage all the files which means they are ready to be saved in the local repository.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Commit the changes by running command </a:t>
            </a:r>
            <a:r>
              <a:rPr lang="en-US" sz="1500" b="1">
                <a:solidFill>
                  <a:srgbClr val="172746"/>
                </a:solidFill>
                <a:latin typeface="Montserrat"/>
                <a:ea typeface="Montserrat"/>
                <a:cs typeface="Montserrat"/>
                <a:sym typeface="Montserrat"/>
              </a:rPr>
              <a:t>git commit -m “message”</a:t>
            </a:r>
            <a:r>
              <a:rPr lang="en-US" sz="1500">
                <a:solidFill>
                  <a:srgbClr val="172746"/>
                </a:solidFill>
                <a:latin typeface="Montserrat"/>
                <a:ea typeface="Montserrat"/>
                <a:cs typeface="Montserrat"/>
                <a:sym typeface="Montserrat"/>
              </a:rPr>
              <a:t> //This will save the staged changes in the local repository.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Push these changes to the remote repository by running command </a:t>
            </a:r>
            <a:r>
              <a:rPr lang="en-US" sz="1500" b="1">
                <a:solidFill>
                  <a:srgbClr val="172746"/>
                </a:solidFill>
                <a:latin typeface="Montserrat"/>
                <a:ea typeface="Montserrat"/>
                <a:cs typeface="Montserrat"/>
                <a:sym typeface="Montserrat"/>
              </a:rPr>
              <a:t>git push</a:t>
            </a:r>
            <a:endParaRPr sz="1500" b="1">
              <a:solidFill>
                <a:srgbClr val="172746"/>
              </a:solidFill>
              <a:latin typeface="Montserrat"/>
              <a:ea typeface="Montserrat"/>
              <a:cs typeface="Montserrat"/>
              <a:sym typeface="Montserrat"/>
            </a:endParaRPr>
          </a:p>
        </p:txBody>
      </p:sp>
      <p:sp>
        <p:nvSpPr>
          <p:cNvPr id="1266" name="Google Shape;1266;g6c5476dd52_0_18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pic>
        <p:nvPicPr>
          <p:cNvPr id="1271" name="Google Shape;1271;g7b8d24cf05_0_0"/>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272" name="Google Shape;1272;g7b8d24cf05_0_0"/>
          <p:cNvSpPr txBox="1"/>
          <p:nvPr/>
        </p:nvSpPr>
        <p:spPr>
          <a:xfrm>
            <a:off x="457200" y="1783350"/>
            <a:ext cx="8229600" cy="157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CONNECTING TO BACKEND</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6"/>
        <p:cNvGrpSpPr/>
        <p:nvPr/>
      </p:nvGrpSpPr>
      <p:grpSpPr>
        <a:xfrm>
          <a:off x="0" y="0"/>
          <a:ext cx="0" cy="0"/>
          <a:chOff x="0" y="0"/>
          <a:chExt cx="0" cy="0"/>
        </a:xfrm>
      </p:grpSpPr>
      <p:pic>
        <p:nvPicPr>
          <p:cNvPr id="1277" name="Google Shape;1277;g7b8d24cf05_0_5"/>
          <p:cNvPicPr preferRelativeResize="0"/>
          <p:nvPr/>
        </p:nvPicPr>
        <p:blipFill rotWithShape="1">
          <a:blip r:embed="rId3">
            <a:alphaModFix/>
          </a:blip>
          <a:srcRect l="10370" b="15881"/>
          <a:stretch/>
        </p:blipFill>
        <p:spPr>
          <a:xfrm>
            <a:off x="0" y="158150"/>
            <a:ext cx="9144000" cy="4827206"/>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1"/>
        <p:cNvGrpSpPr/>
        <p:nvPr/>
      </p:nvGrpSpPr>
      <p:grpSpPr>
        <a:xfrm>
          <a:off x="0" y="0"/>
          <a:ext cx="0" cy="0"/>
          <a:chOff x="0" y="0"/>
          <a:chExt cx="0" cy="0"/>
        </a:xfrm>
      </p:grpSpPr>
      <p:pic>
        <p:nvPicPr>
          <p:cNvPr id="1282" name="Google Shape;1282;g7b8d24cf05_0_1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15"/>
        <p:cNvGrpSpPr/>
        <p:nvPr/>
      </p:nvGrpSpPr>
      <p:grpSpPr>
        <a:xfrm>
          <a:off x="0" y="0"/>
          <a:ext cx="0" cy="0"/>
          <a:chOff x="0" y="0"/>
          <a:chExt cx="0" cy="0"/>
        </a:xfrm>
      </p:grpSpPr>
      <p:sp>
        <p:nvSpPr>
          <p:cNvPr id="216" name="Google Shape;216;g6bd6e8c6f1_0_11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Number Functions</a:t>
            </a:r>
            <a:endParaRPr sz="2500" b="1">
              <a:solidFill>
                <a:srgbClr val="073763"/>
              </a:solidFill>
              <a:latin typeface="Montserrat"/>
              <a:ea typeface="Montserrat"/>
              <a:cs typeface="Montserrat"/>
              <a:sym typeface="Montserrat"/>
            </a:endParaRPr>
          </a:p>
        </p:txBody>
      </p:sp>
      <p:sp>
        <p:nvSpPr>
          <p:cNvPr id="217" name="Google Shape;217;g6bd6e8c6f1_0_11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We can convert our numbers to strings and strings numerals to numbers.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variable.toString()</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parseInt(val)</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parseFloat(val)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We can also round-off these numbers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variable.toFixed()</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variable.toFixed(2)</a:t>
            </a:r>
            <a:endParaRPr sz="1500">
              <a:solidFill>
                <a:srgbClr val="172746"/>
              </a:solidFill>
              <a:latin typeface="Montserrat"/>
              <a:ea typeface="Montserrat"/>
              <a:cs typeface="Montserrat"/>
              <a:sym typeface="Montserrat"/>
            </a:endParaRPr>
          </a:p>
        </p:txBody>
      </p:sp>
      <p:sp>
        <p:nvSpPr>
          <p:cNvPr id="218" name="Google Shape;218;g6bd6e8c6f1_0_11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6"/>
        <p:cNvGrpSpPr/>
        <p:nvPr/>
      </p:nvGrpSpPr>
      <p:grpSpPr>
        <a:xfrm>
          <a:off x="0" y="0"/>
          <a:ext cx="0" cy="0"/>
          <a:chOff x="0" y="0"/>
          <a:chExt cx="0" cy="0"/>
        </a:xfrm>
      </p:grpSpPr>
      <p:pic>
        <p:nvPicPr>
          <p:cNvPr id="1287" name="Google Shape;1287;g7b8d24cf05_0_17"/>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91"/>
        <p:cNvGrpSpPr/>
        <p:nvPr/>
      </p:nvGrpSpPr>
      <p:grpSpPr>
        <a:xfrm>
          <a:off x="0" y="0"/>
          <a:ext cx="0" cy="0"/>
          <a:chOff x="0" y="0"/>
          <a:chExt cx="0" cy="0"/>
        </a:xfrm>
      </p:grpSpPr>
      <p:sp>
        <p:nvSpPr>
          <p:cNvPr id="1292" name="Google Shape;1292;g7b8d24cf05_0_2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What is HTTP??</a:t>
            </a:r>
            <a:endParaRPr sz="2500" b="1">
              <a:solidFill>
                <a:srgbClr val="073763"/>
              </a:solidFill>
              <a:latin typeface="Montserrat"/>
              <a:ea typeface="Montserrat"/>
              <a:cs typeface="Montserrat"/>
              <a:sym typeface="Montserrat"/>
            </a:endParaRPr>
          </a:p>
        </p:txBody>
      </p:sp>
      <p:sp>
        <p:nvSpPr>
          <p:cNvPr id="1293" name="Google Shape;1293;g7b8d24cf05_0_23"/>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 requests are sent using HTTP. This HTTP stands for Hypertext Transfer Protocol. It is a protocol which allows the fetching of data from the server. It is the foundation of any data exchange on the Web. Clients and servers communicate by exchanging individual messages.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 messages sent by the client, in this case our Frontend Application, are called </a:t>
            </a:r>
            <a:r>
              <a:rPr lang="en-US" sz="1500" b="1">
                <a:solidFill>
                  <a:srgbClr val="172746"/>
                </a:solidFill>
                <a:latin typeface="Montserrat"/>
                <a:ea typeface="Montserrat"/>
                <a:cs typeface="Montserrat"/>
                <a:sym typeface="Montserrat"/>
              </a:rPr>
              <a:t>requests </a:t>
            </a:r>
            <a:r>
              <a:rPr lang="en-US" sz="1500">
                <a:solidFill>
                  <a:srgbClr val="172746"/>
                </a:solidFill>
                <a:latin typeface="Montserrat"/>
                <a:ea typeface="Montserrat"/>
                <a:cs typeface="Montserrat"/>
                <a:sym typeface="Montserrat"/>
              </a:rPr>
              <a:t>and the messages sent by the server as an answer are called </a:t>
            </a:r>
            <a:r>
              <a:rPr lang="en-US" sz="1500" b="1">
                <a:solidFill>
                  <a:srgbClr val="172746"/>
                </a:solidFill>
                <a:latin typeface="Montserrat"/>
                <a:ea typeface="Montserrat"/>
                <a:cs typeface="Montserrat"/>
                <a:sym typeface="Montserrat"/>
              </a:rPr>
              <a:t>responses</a:t>
            </a:r>
            <a:r>
              <a:rPr lang="en-US" sz="1500">
                <a:solidFill>
                  <a:srgbClr val="172746"/>
                </a:solidFill>
                <a:latin typeface="Montserrat"/>
                <a:ea typeface="Montserrat"/>
                <a:cs typeface="Montserrat"/>
                <a:sym typeface="Montserrat"/>
              </a:rPr>
              <a:t>.</a:t>
            </a:r>
            <a:endParaRPr sz="1500" i="0" u="none" strike="noStrike" cap="none">
              <a:solidFill>
                <a:srgbClr val="172746"/>
              </a:solidFill>
              <a:latin typeface="Montserrat"/>
              <a:ea typeface="Montserrat"/>
              <a:cs typeface="Montserrat"/>
              <a:sym typeface="Montserrat"/>
            </a:endParaRPr>
          </a:p>
        </p:txBody>
      </p:sp>
      <p:sp>
        <p:nvSpPr>
          <p:cNvPr id="1294" name="Google Shape;1294;g7b8d24cf05_0_2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98"/>
        <p:cNvGrpSpPr/>
        <p:nvPr/>
      </p:nvGrpSpPr>
      <p:grpSpPr>
        <a:xfrm>
          <a:off x="0" y="0"/>
          <a:ext cx="0" cy="0"/>
          <a:chOff x="0" y="0"/>
          <a:chExt cx="0" cy="0"/>
        </a:xfrm>
      </p:grpSpPr>
      <p:sp>
        <p:nvSpPr>
          <p:cNvPr id="1299" name="Google Shape;1299;g7b8d24cf05_0_3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HTTP Methods</a:t>
            </a:r>
            <a:endParaRPr sz="2500" b="1">
              <a:solidFill>
                <a:srgbClr val="073763"/>
              </a:solidFill>
              <a:latin typeface="Montserrat"/>
              <a:ea typeface="Montserrat"/>
              <a:cs typeface="Montserrat"/>
              <a:sym typeface="Montserrat"/>
            </a:endParaRPr>
          </a:p>
        </p:txBody>
      </p:sp>
      <p:sp>
        <p:nvSpPr>
          <p:cNvPr id="1300" name="Google Shape;1300;g7b8d24cf05_0_3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HTTP provides us with different methods for different type of requests: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To get some data from the backend you can use </a:t>
            </a:r>
            <a:r>
              <a:rPr lang="en-US" sz="1500" b="1">
                <a:solidFill>
                  <a:srgbClr val="172746"/>
                </a:solidFill>
                <a:latin typeface="Montserrat"/>
                <a:ea typeface="Montserrat"/>
                <a:cs typeface="Montserrat"/>
                <a:sym typeface="Montserrat"/>
              </a:rPr>
              <a:t>GET</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To create new data entries on the backend you can use </a:t>
            </a:r>
            <a:r>
              <a:rPr lang="en-US" sz="1500" b="1">
                <a:solidFill>
                  <a:srgbClr val="172746"/>
                </a:solidFill>
                <a:latin typeface="Montserrat"/>
                <a:ea typeface="Montserrat"/>
                <a:cs typeface="Montserrat"/>
                <a:sym typeface="Montserrat"/>
              </a:rPr>
              <a:t>POST</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To update an existing data entry on the backend you can use </a:t>
            </a:r>
            <a:r>
              <a:rPr lang="en-US" sz="1500" b="1">
                <a:solidFill>
                  <a:srgbClr val="172746"/>
                </a:solidFill>
                <a:latin typeface="Montserrat"/>
                <a:ea typeface="Montserrat"/>
                <a:cs typeface="Montserrat"/>
                <a:sym typeface="Montserrat"/>
              </a:rPr>
              <a:t>PUT</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To delete an existing date entry on the backend you can use </a:t>
            </a:r>
            <a:r>
              <a:rPr lang="en-US" sz="1500" b="1">
                <a:solidFill>
                  <a:srgbClr val="172746"/>
                </a:solidFill>
                <a:latin typeface="Montserrat"/>
                <a:ea typeface="Montserrat"/>
                <a:cs typeface="Montserrat"/>
                <a:sym typeface="Montserrat"/>
              </a:rPr>
              <a:t>DELETE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a few other methods but these 4 are the major ones that you will use very often.</a:t>
            </a:r>
            <a:endParaRPr sz="1500">
              <a:solidFill>
                <a:srgbClr val="172746"/>
              </a:solidFill>
              <a:latin typeface="Montserrat"/>
              <a:ea typeface="Montserrat"/>
              <a:cs typeface="Montserrat"/>
              <a:sym typeface="Montserrat"/>
            </a:endParaRPr>
          </a:p>
        </p:txBody>
      </p:sp>
      <p:sp>
        <p:nvSpPr>
          <p:cNvPr id="1301" name="Google Shape;1301;g7b8d24cf05_0_3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05"/>
        <p:cNvGrpSpPr/>
        <p:nvPr/>
      </p:nvGrpSpPr>
      <p:grpSpPr>
        <a:xfrm>
          <a:off x="0" y="0"/>
          <a:ext cx="0" cy="0"/>
          <a:chOff x="0" y="0"/>
          <a:chExt cx="0" cy="0"/>
        </a:xfrm>
      </p:grpSpPr>
      <p:sp>
        <p:nvSpPr>
          <p:cNvPr id="1306" name="Google Shape;1306;g7b8d24cf05_0_3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API Endpoints</a:t>
            </a:r>
            <a:endParaRPr sz="2500" b="1">
              <a:solidFill>
                <a:srgbClr val="073763"/>
              </a:solidFill>
              <a:latin typeface="Montserrat"/>
              <a:ea typeface="Montserrat"/>
              <a:cs typeface="Montserrat"/>
              <a:sym typeface="Montserrat"/>
            </a:endParaRPr>
          </a:p>
        </p:txBody>
      </p:sp>
      <p:sp>
        <p:nvSpPr>
          <p:cNvPr id="1307" name="Google Shape;1307;g7b8d24cf05_0_37"/>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send request to your backend you will use a url which will point to your backend and will tell your backend how to handle the request. This url is called API Endpoint.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Say for example, you want to get TODO list from your backend.</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API Endpoint:</a:t>
            </a:r>
            <a:r>
              <a:rPr lang="en-US" sz="1500">
                <a:solidFill>
                  <a:srgbClr val="172746"/>
                </a:solidFill>
                <a:latin typeface="Montserrat"/>
                <a:ea typeface="Montserrat"/>
                <a:cs typeface="Montserrat"/>
                <a:sym typeface="Montserrat"/>
              </a:rPr>
              <a:t> </a:t>
            </a:r>
            <a:r>
              <a:rPr lang="en-US" sz="1500" u="sng">
                <a:solidFill>
                  <a:schemeClr val="hlink"/>
                </a:solidFill>
                <a:latin typeface="Montserrat"/>
                <a:ea typeface="Montserrat"/>
                <a:cs typeface="Montserrat"/>
                <a:sym typeface="Montserrat"/>
                <a:hlinkClick r:id="rId3"/>
              </a:rPr>
              <a:t>https://jsonplaceholder.typicode.com/todos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Method:</a:t>
            </a:r>
            <a:r>
              <a:rPr lang="en-US" sz="1500">
                <a:solidFill>
                  <a:srgbClr val="172746"/>
                </a:solidFill>
                <a:latin typeface="Montserrat"/>
                <a:ea typeface="Montserrat"/>
                <a:cs typeface="Montserrat"/>
                <a:sym typeface="Montserrat"/>
              </a:rPr>
              <a:t> GET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part of the URL before todos points to your server. Now this second part, </a:t>
            </a:r>
            <a:r>
              <a:rPr lang="en-US" sz="1500" b="1">
                <a:solidFill>
                  <a:srgbClr val="172746"/>
                </a:solidFill>
                <a:latin typeface="Montserrat"/>
                <a:ea typeface="Montserrat"/>
                <a:cs typeface="Montserrat"/>
                <a:sym typeface="Montserrat"/>
              </a:rPr>
              <a:t>/todos</a:t>
            </a:r>
            <a:r>
              <a:rPr lang="en-US" sz="1500">
                <a:solidFill>
                  <a:srgbClr val="172746"/>
                </a:solidFill>
                <a:latin typeface="Montserrat"/>
                <a:ea typeface="Montserrat"/>
                <a:cs typeface="Montserrat"/>
                <a:sym typeface="Montserrat"/>
              </a:rPr>
              <a:t> tells your server to return todos list because a backend developer would have written some code to handle these urls or endpoints.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Just like on the frontend you handle different HTML pages for different URLs. Say /index.html loads index.html file or /contact.html loads contact html page.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Similarly, the backend developers write some code to handle different endpoints.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p:txBody>
      </p:sp>
      <p:sp>
        <p:nvSpPr>
          <p:cNvPr id="1308" name="Google Shape;1308;g7b8d24cf05_0_3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12"/>
        <p:cNvGrpSpPr/>
        <p:nvPr/>
      </p:nvGrpSpPr>
      <p:grpSpPr>
        <a:xfrm>
          <a:off x="0" y="0"/>
          <a:ext cx="0" cy="0"/>
          <a:chOff x="0" y="0"/>
          <a:chExt cx="0" cy="0"/>
        </a:xfrm>
      </p:grpSpPr>
      <p:sp>
        <p:nvSpPr>
          <p:cNvPr id="1313" name="Google Shape;1313;g7b8d24cf05_0_4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HTTP Response Codes</a:t>
            </a:r>
            <a:endParaRPr sz="2500" b="1">
              <a:solidFill>
                <a:srgbClr val="073763"/>
              </a:solidFill>
              <a:latin typeface="Montserrat"/>
              <a:ea typeface="Montserrat"/>
              <a:cs typeface="Montserrat"/>
              <a:sym typeface="Montserrat"/>
            </a:endParaRPr>
          </a:p>
        </p:txBody>
      </p:sp>
      <p:sp>
        <p:nvSpPr>
          <p:cNvPr id="1314" name="Google Shape;1314;g7b8d24cf05_0_44"/>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When the backend server sends a response. It sends a status code which tells whether the request was a success or it failed.</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some common Response Status Codes: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200 </a:t>
            </a:r>
            <a:r>
              <a:rPr lang="en-US" sz="1500">
                <a:solidFill>
                  <a:srgbClr val="172746"/>
                </a:solidFill>
                <a:latin typeface="Montserrat"/>
                <a:ea typeface="Montserrat"/>
                <a:cs typeface="Montserrat"/>
                <a:sym typeface="Montserrat"/>
              </a:rPr>
              <a:t>- represents </a:t>
            </a:r>
            <a:r>
              <a:rPr lang="en-US" sz="1500" b="1">
                <a:solidFill>
                  <a:srgbClr val="172746"/>
                </a:solidFill>
                <a:latin typeface="Montserrat"/>
                <a:ea typeface="Montserrat"/>
                <a:cs typeface="Montserrat"/>
                <a:sym typeface="Montserrat"/>
              </a:rPr>
              <a:t>Success </a:t>
            </a:r>
            <a:r>
              <a:rPr lang="en-US" sz="1500">
                <a:solidFill>
                  <a:srgbClr val="172746"/>
                </a:solidFill>
                <a:latin typeface="Montserrat"/>
                <a:ea typeface="Montserrat"/>
                <a:cs typeface="Montserrat"/>
                <a:sym typeface="Montserrat"/>
              </a:rPr>
              <a:t>which means the request was successful.</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400 </a:t>
            </a:r>
            <a:r>
              <a:rPr lang="en-US" sz="1500">
                <a:solidFill>
                  <a:srgbClr val="172746"/>
                </a:solidFill>
                <a:latin typeface="Montserrat"/>
                <a:ea typeface="Montserrat"/>
                <a:cs typeface="Montserrat"/>
                <a:sym typeface="Montserrat"/>
              </a:rPr>
              <a:t>- represents a </a:t>
            </a:r>
            <a:r>
              <a:rPr lang="en-US" sz="1500" b="1">
                <a:solidFill>
                  <a:srgbClr val="172746"/>
                </a:solidFill>
                <a:latin typeface="Montserrat"/>
                <a:ea typeface="Montserrat"/>
                <a:cs typeface="Montserrat"/>
                <a:sym typeface="Montserrat"/>
              </a:rPr>
              <a:t>Bad Request</a:t>
            </a:r>
            <a:r>
              <a:rPr lang="en-US" sz="1500">
                <a:solidFill>
                  <a:srgbClr val="172746"/>
                </a:solidFill>
                <a:latin typeface="Montserrat"/>
                <a:ea typeface="Montserrat"/>
                <a:cs typeface="Montserrat"/>
                <a:sym typeface="Montserrat"/>
              </a:rPr>
              <a:t> which means that the backend did not understand the request.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401 </a:t>
            </a:r>
            <a:r>
              <a:rPr lang="en-US" sz="1500">
                <a:solidFill>
                  <a:srgbClr val="172746"/>
                </a:solidFill>
                <a:latin typeface="Montserrat"/>
                <a:ea typeface="Montserrat"/>
                <a:cs typeface="Montserrat"/>
                <a:sym typeface="Montserrat"/>
              </a:rPr>
              <a:t>- represents </a:t>
            </a:r>
            <a:r>
              <a:rPr lang="en-US" sz="1500" b="1">
                <a:solidFill>
                  <a:srgbClr val="172746"/>
                </a:solidFill>
                <a:latin typeface="Montserrat"/>
                <a:ea typeface="Montserrat"/>
                <a:cs typeface="Montserrat"/>
                <a:sym typeface="Montserrat"/>
              </a:rPr>
              <a:t>Unauthorized </a:t>
            </a:r>
            <a:r>
              <a:rPr lang="en-US" sz="1500">
                <a:solidFill>
                  <a:srgbClr val="172746"/>
                </a:solidFill>
                <a:latin typeface="Montserrat"/>
                <a:ea typeface="Montserrat"/>
                <a:cs typeface="Montserrat"/>
                <a:sym typeface="Montserrat"/>
              </a:rPr>
              <a:t>which means that the user is not authorized to access the response data.</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404 </a:t>
            </a:r>
            <a:r>
              <a:rPr lang="en-US" sz="1500">
                <a:solidFill>
                  <a:srgbClr val="172746"/>
                </a:solidFill>
                <a:latin typeface="Montserrat"/>
                <a:ea typeface="Montserrat"/>
                <a:cs typeface="Montserrat"/>
                <a:sym typeface="Montserrat"/>
              </a:rPr>
              <a:t>- represents </a:t>
            </a:r>
            <a:r>
              <a:rPr lang="en-US" sz="1500" b="1">
                <a:solidFill>
                  <a:srgbClr val="172746"/>
                </a:solidFill>
                <a:latin typeface="Montserrat"/>
                <a:ea typeface="Montserrat"/>
                <a:cs typeface="Montserrat"/>
                <a:sym typeface="Montserrat"/>
              </a:rPr>
              <a:t>Not Found</a:t>
            </a:r>
            <a:r>
              <a:rPr lang="en-US" sz="1500">
                <a:solidFill>
                  <a:srgbClr val="172746"/>
                </a:solidFill>
                <a:latin typeface="Montserrat"/>
                <a:ea typeface="Montserrat"/>
                <a:cs typeface="Montserrat"/>
                <a:sym typeface="Montserrat"/>
              </a:rPr>
              <a:t> which means that the url is not found by the backend.</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500 </a:t>
            </a:r>
            <a:r>
              <a:rPr lang="en-US" sz="1500">
                <a:solidFill>
                  <a:srgbClr val="172746"/>
                </a:solidFill>
                <a:latin typeface="Montserrat"/>
                <a:ea typeface="Montserrat"/>
                <a:cs typeface="Montserrat"/>
                <a:sym typeface="Montserrat"/>
              </a:rPr>
              <a:t>- represents </a:t>
            </a:r>
            <a:r>
              <a:rPr lang="en-US" sz="1500" b="1">
                <a:solidFill>
                  <a:srgbClr val="172746"/>
                </a:solidFill>
                <a:latin typeface="Montserrat"/>
                <a:ea typeface="Montserrat"/>
                <a:cs typeface="Montserrat"/>
                <a:sym typeface="Montserrat"/>
              </a:rPr>
              <a:t>Something Went Wrong</a:t>
            </a:r>
            <a:r>
              <a:rPr lang="en-US" sz="1500">
                <a:solidFill>
                  <a:srgbClr val="172746"/>
                </a:solidFill>
                <a:latin typeface="Montserrat"/>
                <a:ea typeface="Montserrat"/>
                <a:cs typeface="Montserrat"/>
                <a:sym typeface="Montserrat"/>
              </a:rPr>
              <a:t> at the server.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many other HTTP response status code but these are the most common ones.</a:t>
            </a:r>
            <a:endParaRPr sz="1500">
              <a:solidFill>
                <a:srgbClr val="172746"/>
              </a:solidFill>
              <a:latin typeface="Montserrat"/>
              <a:ea typeface="Montserrat"/>
              <a:cs typeface="Montserrat"/>
              <a:sym typeface="Montserrat"/>
            </a:endParaRPr>
          </a:p>
        </p:txBody>
      </p:sp>
      <p:sp>
        <p:nvSpPr>
          <p:cNvPr id="1315" name="Google Shape;1315;g7b8d24cf05_0_4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pic>
        <p:nvPicPr>
          <p:cNvPr id="1320" name="Google Shape;1320;g7b8d24cf05_0_97"/>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321" name="Google Shape;1321;g7b8d24cf05_0_97"/>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JSON</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25"/>
        <p:cNvGrpSpPr/>
        <p:nvPr/>
      </p:nvGrpSpPr>
      <p:grpSpPr>
        <a:xfrm>
          <a:off x="0" y="0"/>
          <a:ext cx="0" cy="0"/>
          <a:chOff x="0" y="0"/>
          <a:chExt cx="0" cy="0"/>
        </a:xfrm>
      </p:grpSpPr>
      <p:sp>
        <p:nvSpPr>
          <p:cNvPr id="1326" name="Google Shape;1326;g7b8d24cf05_0_5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JSON</a:t>
            </a:r>
            <a:endParaRPr sz="2500" b="1">
              <a:solidFill>
                <a:srgbClr val="073763"/>
              </a:solidFill>
              <a:latin typeface="Montserrat"/>
              <a:ea typeface="Montserrat"/>
              <a:cs typeface="Montserrat"/>
              <a:sym typeface="Montserrat"/>
            </a:endParaRPr>
          </a:p>
        </p:txBody>
      </p:sp>
      <p:sp>
        <p:nvSpPr>
          <p:cNvPr id="1327" name="Google Shape;1327;g7b8d24cf05_0_51"/>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JSON stands for JavaScript Object Notation. </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 is basically a text format that makes it easy to share data between Clients and Servers. </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Its origin is based on how JavaScript object works so that's why it looks like a JavaScript Object but remember </a:t>
            </a:r>
            <a:r>
              <a:rPr lang="en-US" sz="1500" b="1">
                <a:solidFill>
                  <a:srgbClr val="172746"/>
                </a:solidFill>
                <a:latin typeface="Montserrat"/>
                <a:ea typeface="Montserrat"/>
                <a:cs typeface="Montserrat"/>
                <a:sym typeface="Montserrat"/>
              </a:rPr>
              <a:t>it is different from a JavaScript Object.</a:t>
            </a: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Regardless of the fact that it has its origin from JavaScript, it is widely used across many Languages like C, Ruby, Python, PHP etc.</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p:txBody>
      </p:sp>
      <p:sp>
        <p:nvSpPr>
          <p:cNvPr id="1328" name="Google Shape;1328;g7b8d24cf05_0_5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32"/>
        <p:cNvGrpSpPr/>
        <p:nvPr/>
      </p:nvGrpSpPr>
      <p:grpSpPr>
        <a:xfrm>
          <a:off x="0" y="0"/>
          <a:ext cx="0" cy="0"/>
          <a:chOff x="0" y="0"/>
          <a:chExt cx="0" cy="0"/>
        </a:xfrm>
      </p:grpSpPr>
      <p:sp>
        <p:nvSpPr>
          <p:cNvPr id="1333" name="Google Shape;1333;g7b8d24cf05_0_5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JSON</a:t>
            </a:r>
            <a:endParaRPr sz="2500" b="1">
              <a:solidFill>
                <a:srgbClr val="073763"/>
              </a:solidFill>
              <a:latin typeface="Montserrat"/>
              <a:ea typeface="Montserrat"/>
              <a:cs typeface="Montserrat"/>
              <a:sym typeface="Montserrat"/>
            </a:endParaRPr>
          </a:p>
        </p:txBody>
      </p:sp>
      <p:sp>
        <p:nvSpPr>
          <p:cNvPr id="1334" name="Google Shape;1334;g7b8d24cf05_0_59"/>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 to create a JavaScript Object this is what we would do,</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mTodo =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message: 'Buy groceries',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dueDate: '18th Jan 2019'</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to write the same thing as JSON, </a:t>
            </a:r>
            <a:r>
              <a:rPr lang="en-US" sz="1500" b="1">
                <a:solidFill>
                  <a:srgbClr val="172746"/>
                </a:solidFill>
                <a:latin typeface="Montserrat"/>
                <a:ea typeface="Montserrat"/>
                <a:cs typeface="Montserrat"/>
                <a:sym typeface="Montserrat"/>
              </a:rPr>
              <a:t>you can wrap the key names between double quotes.</a:t>
            </a:r>
            <a:endParaRPr sz="1500" b="1">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Say we had an array of JSON Objects. This array of JSON Objects is called </a:t>
            </a:r>
            <a:r>
              <a:rPr lang="en-US" sz="1500" b="1">
                <a:solidFill>
                  <a:srgbClr val="172746"/>
                </a:solidFill>
                <a:latin typeface="Montserrat"/>
                <a:ea typeface="Montserrat"/>
                <a:cs typeface="Montserrat"/>
                <a:sym typeface="Montserrat"/>
              </a:rPr>
              <a:t>JSON Array.</a:t>
            </a:r>
            <a:endParaRPr sz="1500" b="1">
              <a:solidFill>
                <a:srgbClr val="172746"/>
              </a:solidFill>
              <a:latin typeface="Montserrat"/>
              <a:ea typeface="Montserrat"/>
              <a:cs typeface="Montserrat"/>
              <a:sym typeface="Montserrat"/>
            </a:endParaRPr>
          </a:p>
        </p:txBody>
      </p:sp>
      <p:sp>
        <p:nvSpPr>
          <p:cNvPr id="1335" name="Google Shape;1335;g7b8d24cf05_0_5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39"/>
        <p:cNvGrpSpPr/>
        <p:nvPr/>
      </p:nvGrpSpPr>
      <p:grpSpPr>
        <a:xfrm>
          <a:off x="0" y="0"/>
          <a:ext cx="0" cy="0"/>
          <a:chOff x="0" y="0"/>
          <a:chExt cx="0" cy="0"/>
        </a:xfrm>
      </p:grpSpPr>
      <p:sp>
        <p:nvSpPr>
          <p:cNvPr id="1340" name="Google Shape;1340;g7b8d24cf05_0_6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Parsing JSON</a:t>
            </a:r>
            <a:endParaRPr sz="2500" b="1">
              <a:solidFill>
                <a:srgbClr val="073763"/>
              </a:solidFill>
              <a:latin typeface="Montserrat"/>
              <a:ea typeface="Montserrat"/>
              <a:cs typeface="Montserrat"/>
              <a:sym typeface="Montserrat"/>
            </a:endParaRPr>
          </a:p>
        </p:txBody>
      </p:sp>
      <p:sp>
        <p:nvSpPr>
          <p:cNvPr id="1341" name="Google Shape;1341;g7b8d24cf05_0_66"/>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One of the biggest benefits of using JSON Object is that it can be converted to a string and that string can be converted back to the JSON Object.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for this purpose JSON provides us with 2 methods: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JSON.stringify() - We pass the JSON Object inside the parenthesis and the method returns a stringified JSON or JSON string.</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JSON.parse() - We pass the JSON String inside the parenthesis and the method returns the JSON Object or JSON Array.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p:txBody>
      </p:sp>
      <p:sp>
        <p:nvSpPr>
          <p:cNvPr id="1342" name="Google Shape;1342;g7b8d24cf05_0_6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46"/>
        <p:cNvGrpSpPr/>
        <p:nvPr/>
      </p:nvGrpSpPr>
      <p:grpSpPr>
        <a:xfrm>
          <a:off x="0" y="0"/>
          <a:ext cx="0" cy="0"/>
          <a:chOff x="0" y="0"/>
          <a:chExt cx="0" cy="0"/>
        </a:xfrm>
      </p:grpSpPr>
      <p:sp>
        <p:nvSpPr>
          <p:cNvPr id="1347" name="Google Shape;1347;g7b8d24cf05_0_7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Values allowed in JSON</a:t>
            </a:r>
            <a:endParaRPr sz="2500" b="1">
              <a:solidFill>
                <a:srgbClr val="073763"/>
              </a:solidFill>
              <a:latin typeface="Montserrat"/>
              <a:ea typeface="Montserrat"/>
              <a:cs typeface="Montserrat"/>
              <a:sym typeface="Montserrat"/>
            </a:endParaRPr>
          </a:p>
        </p:txBody>
      </p:sp>
      <p:sp>
        <p:nvSpPr>
          <p:cNvPr id="1348" name="Google Shape;1348;g7b8d24cf05_0_73"/>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JSON Object accepts </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string</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number</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an object (JSON object)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an array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 boolean</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null</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Unlike JavaScript Object, </a:t>
            </a:r>
            <a:r>
              <a:rPr lang="en-US" sz="1500" b="1">
                <a:solidFill>
                  <a:srgbClr val="172746"/>
                </a:solidFill>
                <a:latin typeface="Montserrat"/>
                <a:ea typeface="Montserrat"/>
                <a:cs typeface="Montserrat"/>
                <a:sym typeface="Montserrat"/>
              </a:rPr>
              <a:t>JSON cannot hold two types of values which are undefined and functions.</a:t>
            </a:r>
            <a:r>
              <a:rPr lang="en-US" sz="1500">
                <a:solidFill>
                  <a:srgbClr val="172746"/>
                </a:solidFill>
                <a:latin typeface="Montserrat"/>
                <a:ea typeface="Montserrat"/>
                <a:cs typeface="Montserrat"/>
                <a:sym typeface="Montserrat"/>
              </a:rPr>
              <a:t> If you try to convert a JSON Object into string it just ignores the keys with values undefined and functions.</a:t>
            </a:r>
            <a:endParaRPr sz="1500">
              <a:solidFill>
                <a:srgbClr val="172746"/>
              </a:solidFill>
              <a:latin typeface="Montserrat"/>
              <a:ea typeface="Montserrat"/>
              <a:cs typeface="Montserrat"/>
              <a:sym typeface="Montserrat"/>
            </a:endParaRPr>
          </a:p>
        </p:txBody>
      </p:sp>
      <p:sp>
        <p:nvSpPr>
          <p:cNvPr id="1349" name="Google Shape;1349;g7b8d24cf05_0_7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22"/>
        <p:cNvGrpSpPr/>
        <p:nvPr/>
      </p:nvGrpSpPr>
      <p:grpSpPr>
        <a:xfrm>
          <a:off x="0" y="0"/>
          <a:ext cx="0" cy="0"/>
          <a:chOff x="0" y="0"/>
          <a:chExt cx="0" cy="0"/>
        </a:xfrm>
      </p:grpSpPr>
      <p:sp>
        <p:nvSpPr>
          <p:cNvPr id="223" name="Google Shape;223;g6bd6e8c6f1_0_13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Numbers: Practice  Problems</a:t>
            </a:r>
            <a:endParaRPr sz="2500" b="1">
              <a:solidFill>
                <a:srgbClr val="073763"/>
              </a:solidFill>
              <a:latin typeface="Montserrat"/>
              <a:ea typeface="Montserrat"/>
              <a:cs typeface="Montserrat"/>
              <a:sym typeface="Montserrat"/>
            </a:endParaRPr>
          </a:p>
        </p:txBody>
      </p:sp>
      <p:sp>
        <p:nvSpPr>
          <p:cNvPr id="224" name="Google Shape;224;g6bd6e8c6f1_0_132"/>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Try to answer the following questions. Also, try to explain why do you think your answer is correct.</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0. var num =100; console.log(</a:t>
            </a:r>
            <a:r>
              <a:rPr lang="en-US" sz="1500" dirty="0" err="1">
                <a:solidFill>
                  <a:srgbClr val="172746"/>
                </a:solidFill>
                <a:latin typeface="Montserrat"/>
                <a:ea typeface="Montserrat"/>
                <a:cs typeface="Montserrat"/>
                <a:sym typeface="Montserrat"/>
              </a:rPr>
              <a:t>num.toString</a:t>
            </a:r>
            <a:r>
              <a:rPr lang="en-US" sz="1500" dirty="0">
                <a:solidFill>
                  <a:srgbClr val="172746"/>
                </a:solidFill>
                <a:latin typeface="Montserrat"/>
                <a:ea typeface="Montserrat"/>
                <a:cs typeface="Montserrat"/>
                <a:sym typeface="Montserrat"/>
              </a:rPr>
              <a:t>()); =&gt; “100”</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1. console.log(</a:t>
            </a:r>
            <a:r>
              <a:rPr lang="en-US" sz="1500" dirty="0" err="1">
                <a:solidFill>
                  <a:srgbClr val="172746"/>
                </a:solidFill>
                <a:latin typeface="Montserrat"/>
                <a:ea typeface="Montserrat"/>
                <a:cs typeface="Montserrat"/>
                <a:sym typeface="Montserrat"/>
              </a:rPr>
              <a:t>toString</a:t>
            </a:r>
            <a:r>
              <a:rPr lang="en-US" sz="1500" dirty="0">
                <a:solidFill>
                  <a:srgbClr val="172746"/>
                </a:solidFill>
                <a:latin typeface="Montserrat"/>
                <a:ea typeface="Montserrat"/>
                <a:cs typeface="Montserrat"/>
                <a:sym typeface="Montserrat"/>
              </a:rPr>
              <a:t>(100)) =&gt; [object Undefined]</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2. console.log(</a:t>
            </a:r>
            <a:r>
              <a:rPr lang="en-US" sz="1500" dirty="0" err="1">
                <a:solidFill>
                  <a:srgbClr val="172746"/>
                </a:solidFill>
                <a:latin typeface="Montserrat"/>
                <a:ea typeface="Montserrat"/>
                <a:cs typeface="Montserrat"/>
                <a:sym typeface="Montserrat"/>
              </a:rPr>
              <a:t>parseInt</a:t>
            </a:r>
            <a:r>
              <a:rPr lang="en-US" sz="1500" dirty="0">
                <a:solidFill>
                  <a:srgbClr val="172746"/>
                </a:solidFill>
                <a:latin typeface="Montserrat"/>
                <a:ea typeface="Montserrat"/>
                <a:cs typeface="Montserrat"/>
                <a:sym typeface="Montserrat"/>
              </a:rPr>
              <a:t>('44’)) =&gt; 44</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3. console.log(</a:t>
            </a:r>
            <a:r>
              <a:rPr lang="en-US" sz="1500" dirty="0" err="1">
                <a:solidFill>
                  <a:srgbClr val="172746"/>
                </a:solidFill>
                <a:latin typeface="Montserrat"/>
                <a:ea typeface="Montserrat"/>
                <a:cs typeface="Montserrat"/>
                <a:sym typeface="Montserrat"/>
              </a:rPr>
              <a:t>parseInt</a:t>
            </a:r>
            <a:r>
              <a:rPr lang="en-US" sz="1500" dirty="0">
                <a:solidFill>
                  <a:srgbClr val="172746"/>
                </a:solidFill>
                <a:latin typeface="Montserrat"/>
                <a:ea typeface="Montserrat"/>
                <a:cs typeface="Montserrat"/>
                <a:sym typeface="Montserrat"/>
              </a:rPr>
              <a:t>('22.222’)) =&gt; 22</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4. console.log(</a:t>
            </a:r>
            <a:r>
              <a:rPr lang="en-US" sz="1500" dirty="0" err="1">
                <a:solidFill>
                  <a:srgbClr val="172746"/>
                </a:solidFill>
                <a:latin typeface="Montserrat"/>
                <a:ea typeface="Montserrat"/>
                <a:cs typeface="Montserrat"/>
                <a:sym typeface="Montserrat"/>
              </a:rPr>
              <a:t>parseInt</a:t>
            </a:r>
            <a:r>
              <a:rPr lang="en-US" sz="1500" dirty="0">
                <a:solidFill>
                  <a:srgbClr val="172746"/>
                </a:solidFill>
                <a:latin typeface="Montserrat"/>
                <a:ea typeface="Montserrat"/>
                <a:cs typeface="Montserrat"/>
                <a:sym typeface="Montserrat"/>
              </a:rPr>
              <a:t>('Banana’)) =&gt; </a:t>
            </a:r>
            <a:r>
              <a:rPr lang="en-US" sz="1500" dirty="0" err="1">
                <a:solidFill>
                  <a:srgbClr val="172746"/>
                </a:solidFill>
                <a:latin typeface="Montserrat"/>
                <a:ea typeface="Montserrat"/>
                <a:cs typeface="Montserrat"/>
                <a:sym typeface="Montserrat"/>
              </a:rPr>
              <a:t>NaN</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5. console.log(</a:t>
            </a:r>
            <a:r>
              <a:rPr lang="en-US" sz="1500" dirty="0" err="1">
                <a:solidFill>
                  <a:srgbClr val="172746"/>
                </a:solidFill>
                <a:latin typeface="Montserrat"/>
                <a:ea typeface="Montserrat"/>
                <a:cs typeface="Montserrat"/>
                <a:sym typeface="Montserrat"/>
              </a:rPr>
              <a:t>parseFloat</a:t>
            </a:r>
            <a:r>
              <a:rPr lang="en-US" sz="1500" dirty="0">
                <a:solidFill>
                  <a:srgbClr val="172746"/>
                </a:solidFill>
                <a:latin typeface="Montserrat"/>
                <a:ea typeface="Montserrat"/>
                <a:cs typeface="Montserrat"/>
                <a:sym typeface="Montserrat"/>
              </a:rPr>
              <a:t>(12)) =&gt; 12</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6. console.log(</a:t>
            </a:r>
            <a:r>
              <a:rPr lang="en-US" sz="1500" dirty="0" err="1">
                <a:solidFill>
                  <a:srgbClr val="172746"/>
                </a:solidFill>
                <a:latin typeface="Montserrat"/>
                <a:ea typeface="Montserrat"/>
                <a:cs typeface="Montserrat"/>
                <a:sym typeface="Montserrat"/>
              </a:rPr>
              <a:t>parseFloat</a:t>
            </a:r>
            <a:r>
              <a:rPr lang="en-US" sz="1500" dirty="0">
                <a:solidFill>
                  <a:srgbClr val="172746"/>
                </a:solidFill>
                <a:latin typeface="Montserrat"/>
                <a:ea typeface="Montserrat"/>
                <a:cs typeface="Montserrat"/>
                <a:sym typeface="Montserrat"/>
              </a:rPr>
              <a:t>(13.3)) =&gt; 13.3</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7. var num1 = 10; console.log(num1.toFixed(2)) =&gt; 10.00</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8. var num1 = 15.456789; console.log(num1.toFixed()) =&gt; 15</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9. var num1 = 15.456789; console.log(</a:t>
            </a:r>
            <a:r>
              <a:rPr lang="en-US" sz="1500" dirty="0" err="1">
                <a:solidFill>
                  <a:srgbClr val="172746"/>
                </a:solidFill>
                <a:latin typeface="Montserrat"/>
                <a:ea typeface="Montserrat"/>
                <a:cs typeface="Montserrat"/>
                <a:sym typeface="Montserrat"/>
              </a:rPr>
              <a:t>number.toFixed</a:t>
            </a:r>
            <a:r>
              <a:rPr lang="en-US" sz="1500" dirty="0">
                <a:solidFill>
                  <a:srgbClr val="172746"/>
                </a:solidFill>
                <a:latin typeface="Montserrat"/>
                <a:ea typeface="Montserrat"/>
                <a:cs typeface="Montserrat"/>
                <a:sym typeface="Montserrat"/>
              </a:rPr>
              <a:t>(2)) =&gt; 15.46</a:t>
            </a:r>
            <a:endParaRPr sz="1500" dirty="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dirty="0">
                <a:solidFill>
                  <a:srgbClr val="172746"/>
                </a:solidFill>
                <a:latin typeface="Montserrat"/>
                <a:ea typeface="Montserrat"/>
                <a:cs typeface="Montserrat"/>
                <a:sym typeface="Montserrat"/>
              </a:rPr>
              <a:t>10. var num1 = 15.456789; console.log(num1.toFixed(3)) =&gt; 15.457</a:t>
            </a:r>
            <a:endParaRPr sz="1500" dirty="0">
              <a:solidFill>
                <a:srgbClr val="172746"/>
              </a:solidFill>
              <a:latin typeface="Montserrat"/>
              <a:ea typeface="Montserrat"/>
              <a:cs typeface="Montserrat"/>
              <a:sym typeface="Montserrat"/>
            </a:endParaRPr>
          </a:p>
        </p:txBody>
      </p:sp>
      <p:sp>
        <p:nvSpPr>
          <p:cNvPr id="225" name="Google Shape;225;g6bd6e8c6f1_0_13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pic>
        <p:nvPicPr>
          <p:cNvPr id="1354" name="Google Shape;1354;g7b8d24cf05_0_92"/>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355" name="Google Shape;1355;g7b8d24cf05_0_92"/>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AJAX</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59"/>
        <p:cNvGrpSpPr/>
        <p:nvPr/>
      </p:nvGrpSpPr>
      <p:grpSpPr>
        <a:xfrm>
          <a:off x="0" y="0"/>
          <a:ext cx="0" cy="0"/>
          <a:chOff x="0" y="0"/>
          <a:chExt cx="0" cy="0"/>
        </a:xfrm>
      </p:grpSpPr>
      <p:sp>
        <p:nvSpPr>
          <p:cNvPr id="1360" name="Google Shape;1360;g7b8d24cf05_0_8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AJAX</a:t>
            </a:r>
            <a:endParaRPr sz="2500" b="1">
              <a:solidFill>
                <a:srgbClr val="073763"/>
              </a:solidFill>
              <a:latin typeface="Montserrat"/>
              <a:ea typeface="Montserrat"/>
              <a:cs typeface="Montserrat"/>
              <a:sym typeface="Montserrat"/>
            </a:endParaRPr>
          </a:p>
        </p:txBody>
      </p:sp>
      <p:sp>
        <p:nvSpPr>
          <p:cNvPr id="1361" name="Google Shape;1361;g7b8d24cf05_0_8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AJAX is a short form for Asynchronous JavaScript And XML</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AJAX allows web pages to be updated asynchronously by exchanging data with a web server behind the scenes. This makes it possible to update parts of a web page, without reloading the whole page.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Initially AJAX was used to send and receive XML because that was how the data was received from the backend in old days. But now it can also be used to send/receive JSON objects, which is pretty common these days.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p:txBody>
      </p:sp>
      <p:sp>
        <p:nvSpPr>
          <p:cNvPr id="1362" name="Google Shape;1362;g7b8d24cf05_0_8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66"/>
        <p:cNvGrpSpPr/>
        <p:nvPr/>
      </p:nvGrpSpPr>
      <p:grpSpPr>
        <a:xfrm>
          <a:off x="0" y="0"/>
          <a:ext cx="0" cy="0"/>
          <a:chOff x="0" y="0"/>
          <a:chExt cx="0" cy="0"/>
        </a:xfrm>
      </p:grpSpPr>
      <p:sp>
        <p:nvSpPr>
          <p:cNvPr id="1367" name="Google Shape;1367;g7b8d24cf05_0_10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AJAX</a:t>
            </a:r>
            <a:endParaRPr sz="2500" b="1">
              <a:solidFill>
                <a:srgbClr val="073763"/>
              </a:solidFill>
              <a:latin typeface="Montserrat"/>
              <a:ea typeface="Montserrat"/>
              <a:cs typeface="Montserrat"/>
              <a:sym typeface="Montserrat"/>
            </a:endParaRPr>
          </a:p>
        </p:txBody>
      </p:sp>
      <p:sp>
        <p:nvSpPr>
          <p:cNvPr id="1368" name="Google Shape;1368;g7b8d24cf05_0_10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if you remember I just mentioned a word asynchronously. Normally, the way JavaScript code is run is that it executes one line of code and then moves to next line and then the line after that and so 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Say there is a line of code which takes 5 seconds to execute. This would just mean that JavaScript will have to wait 5 seconds before it can move on to execute more lines of code. Now, this is a bad user experience, your webpage will just freeze for 5 seconds and your user will not be able to do anything on the webpage. To avoid this, there is another way to execute a specific part of code such that the execution starts and it runs in the background, which allows rest of the code to be executed. And once the 5 second task is complete it let's JavaScript know that it has completed and a function can be called. This function is called Callback function.</a:t>
            </a:r>
            <a:endParaRPr sz="1500">
              <a:solidFill>
                <a:srgbClr val="172746"/>
              </a:solidFill>
              <a:latin typeface="Montserrat"/>
              <a:ea typeface="Montserrat"/>
              <a:cs typeface="Montserrat"/>
              <a:sym typeface="Montserrat"/>
            </a:endParaRPr>
          </a:p>
        </p:txBody>
      </p:sp>
      <p:sp>
        <p:nvSpPr>
          <p:cNvPr id="1369" name="Google Shape;1369;g7b8d24cf05_0_10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73"/>
        <p:cNvGrpSpPr/>
        <p:nvPr/>
      </p:nvGrpSpPr>
      <p:grpSpPr>
        <a:xfrm>
          <a:off x="0" y="0"/>
          <a:ext cx="0" cy="0"/>
          <a:chOff x="0" y="0"/>
          <a:chExt cx="0" cy="0"/>
        </a:xfrm>
      </p:grpSpPr>
      <p:sp>
        <p:nvSpPr>
          <p:cNvPr id="1374" name="Google Shape;1374;g7b8d24cf05_0_11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 to AJAX</a:t>
            </a:r>
            <a:endParaRPr sz="2500" b="1">
              <a:solidFill>
                <a:srgbClr val="073763"/>
              </a:solidFill>
              <a:latin typeface="Montserrat"/>
              <a:ea typeface="Montserrat"/>
              <a:cs typeface="Montserrat"/>
              <a:sym typeface="Montserrat"/>
            </a:endParaRPr>
          </a:p>
        </p:txBody>
      </p:sp>
      <p:sp>
        <p:nvSpPr>
          <p:cNvPr id="1375" name="Google Shape;1375;g7b8d24cf05_0_11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you must be wondering what line of code might take 5 seconds to execute. When you send a request to the backend it takes time to bring back the response and for some requests it might even take upto 5 seconds or even more. That's why it is recommended to make Backend Requests as asynchronous. </a:t>
            </a:r>
            <a:endParaRPr sz="1500">
              <a:solidFill>
                <a:srgbClr val="172746"/>
              </a:solidFill>
              <a:latin typeface="Montserrat"/>
              <a:ea typeface="Montserrat"/>
              <a:cs typeface="Montserrat"/>
              <a:sym typeface="Montserrat"/>
            </a:endParaRPr>
          </a:p>
        </p:txBody>
      </p:sp>
      <p:sp>
        <p:nvSpPr>
          <p:cNvPr id="1376" name="Google Shape;1376;g7b8d24cf05_0_11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80"/>
        <p:cNvGrpSpPr/>
        <p:nvPr/>
      </p:nvGrpSpPr>
      <p:grpSpPr>
        <a:xfrm>
          <a:off x="0" y="0"/>
          <a:ext cx="0" cy="0"/>
          <a:chOff x="0" y="0"/>
          <a:chExt cx="0" cy="0"/>
        </a:xfrm>
      </p:grpSpPr>
      <p:sp>
        <p:nvSpPr>
          <p:cNvPr id="1381" name="Google Shape;1381;g7b8d24cf05_0_11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XMLHttpRequest Object</a:t>
            </a:r>
            <a:endParaRPr sz="2500" b="1">
              <a:solidFill>
                <a:srgbClr val="073763"/>
              </a:solidFill>
              <a:latin typeface="Montserrat"/>
              <a:ea typeface="Montserrat"/>
              <a:cs typeface="Montserrat"/>
              <a:sym typeface="Montserrat"/>
            </a:endParaRPr>
          </a:p>
        </p:txBody>
      </p:sp>
      <p:sp>
        <p:nvSpPr>
          <p:cNvPr id="1382" name="Google Shape;1382;g7b8d24cf05_0_117"/>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AJAX uses a browser built-in XMLHttpRequest object to make requests to the backend server. This gave a simple and standard way to make HTTP requests from JavaScript to get content and update the HTML page.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use the XMLHTTPRequest object first we need to create a new instance.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var xhttp = new XMLHttpRequest();</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define the url endpoint, the type of request this XMLHttpRequest object gives us access to a method called open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xhttp.open("GET", "</a:t>
            </a:r>
            <a:r>
              <a:rPr lang="en-US" sz="1500" b="1" i="1">
                <a:solidFill>
                  <a:srgbClr val="172746"/>
                </a:solidFill>
                <a:latin typeface="Montserrat"/>
                <a:ea typeface="Montserrat"/>
                <a:cs typeface="Montserrat"/>
                <a:sym typeface="Montserrat"/>
              </a:rPr>
              <a:t>api-endpoint</a:t>
            </a:r>
            <a:r>
              <a:rPr lang="en-US" sz="1500" b="1">
                <a:solidFill>
                  <a:srgbClr val="172746"/>
                </a:solidFill>
                <a:latin typeface="Montserrat"/>
                <a:ea typeface="Montserrat"/>
                <a:cs typeface="Montserrat"/>
                <a:sym typeface="Montserrat"/>
              </a:rPr>
              <a:t>", true);</a:t>
            </a:r>
            <a:r>
              <a:rPr lang="en-US" sz="1500">
                <a:solidFill>
                  <a:srgbClr val="172746"/>
                </a:solidFill>
                <a:latin typeface="Montserrat"/>
                <a:ea typeface="Montserrat"/>
                <a:cs typeface="Montserrat"/>
                <a:sym typeface="Montserrat"/>
              </a:rPr>
              <a:t> //It accepts 3 params, 1st is the request method, 2nd is the URL and 3rd accepts a boolean value to define whether the call is synchronous or asynchronous. It is recommended to make it asynchronous.</a:t>
            </a:r>
            <a:endParaRPr sz="1500">
              <a:solidFill>
                <a:srgbClr val="172746"/>
              </a:solidFill>
              <a:latin typeface="Montserrat"/>
              <a:ea typeface="Montserrat"/>
              <a:cs typeface="Montserrat"/>
              <a:sym typeface="Montserrat"/>
            </a:endParaRPr>
          </a:p>
        </p:txBody>
      </p:sp>
      <p:sp>
        <p:nvSpPr>
          <p:cNvPr id="1383" name="Google Shape;1383;g7b8d24cf05_0_11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87"/>
        <p:cNvGrpSpPr/>
        <p:nvPr/>
      </p:nvGrpSpPr>
      <p:grpSpPr>
        <a:xfrm>
          <a:off x="0" y="0"/>
          <a:ext cx="0" cy="0"/>
          <a:chOff x="0" y="0"/>
          <a:chExt cx="0" cy="0"/>
        </a:xfrm>
      </p:grpSpPr>
      <p:sp>
        <p:nvSpPr>
          <p:cNvPr id="1388" name="Google Shape;1388;g7b8d24cf05_0_12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XMLHttpRequest Object</a:t>
            </a:r>
            <a:endParaRPr sz="2500" b="1">
              <a:solidFill>
                <a:srgbClr val="073763"/>
              </a:solidFill>
              <a:latin typeface="Montserrat"/>
              <a:ea typeface="Montserrat"/>
              <a:cs typeface="Montserrat"/>
              <a:sym typeface="Montserrat"/>
            </a:endParaRPr>
          </a:p>
        </p:txBody>
      </p:sp>
      <p:sp>
        <p:nvSpPr>
          <p:cNvPr id="1389" name="Google Shape;1389;g7b8d24cf05_0_125"/>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to trigger this call we can use another method send.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xhttp.send();</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sends a request to the backend. To confirm it you can check it in network tab of the browser.</a:t>
            </a:r>
            <a:endParaRPr sz="1500">
              <a:solidFill>
                <a:srgbClr val="172746"/>
              </a:solidFill>
              <a:latin typeface="Montserrat"/>
              <a:ea typeface="Montserrat"/>
              <a:cs typeface="Montserrat"/>
              <a:sym typeface="Montserrat"/>
            </a:endParaRPr>
          </a:p>
        </p:txBody>
      </p:sp>
      <p:sp>
        <p:nvSpPr>
          <p:cNvPr id="1390" name="Google Shape;1390;g7b8d24cf05_0_12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94"/>
        <p:cNvGrpSpPr/>
        <p:nvPr/>
      </p:nvGrpSpPr>
      <p:grpSpPr>
        <a:xfrm>
          <a:off x="0" y="0"/>
          <a:ext cx="0" cy="0"/>
          <a:chOff x="0" y="0"/>
          <a:chExt cx="0" cy="0"/>
        </a:xfrm>
      </p:grpSpPr>
      <p:sp>
        <p:nvSpPr>
          <p:cNvPr id="1395" name="Google Shape;1395;g7b8d24cf05_0_13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“readyState” Property</a:t>
            </a:r>
            <a:endParaRPr sz="2500" b="1">
              <a:solidFill>
                <a:srgbClr val="073763"/>
              </a:solidFill>
              <a:latin typeface="Montserrat"/>
              <a:ea typeface="Montserrat"/>
              <a:cs typeface="Montserrat"/>
              <a:sym typeface="Montserrat"/>
            </a:endParaRPr>
          </a:p>
        </p:txBody>
      </p:sp>
      <p:sp>
        <p:nvSpPr>
          <p:cNvPr id="1396" name="Google Shape;1396;g7b8d24cf05_0_131"/>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XMLHTTPRequest object gives us access to another property called readyState. The readyState property holds the status of the XMLHttpRequest.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the available Status for the request.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UNSENT- </a:t>
            </a:r>
            <a:r>
              <a:rPr lang="en-US" sz="1500">
                <a:solidFill>
                  <a:srgbClr val="172746"/>
                </a:solidFill>
                <a:latin typeface="Montserrat"/>
                <a:ea typeface="Montserrat"/>
                <a:cs typeface="Montserrat"/>
                <a:sym typeface="Montserrat"/>
              </a:rPr>
              <a:t>Represented by 0.  It means the request has been initiated but open() not called yet.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OPENED- </a:t>
            </a:r>
            <a:r>
              <a:rPr lang="en-US" sz="1500">
                <a:solidFill>
                  <a:srgbClr val="172746"/>
                </a:solidFill>
                <a:latin typeface="Montserrat"/>
                <a:ea typeface="Montserrat"/>
                <a:cs typeface="Montserrat"/>
                <a:sym typeface="Montserrat"/>
              </a:rPr>
              <a:t>Represented by 1.	It means that open() method has been called.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HEADERS_RECEIVED- </a:t>
            </a:r>
            <a:r>
              <a:rPr lang="en-US" sz="1500">
                <a:solidFill>
                  <a:srgbClr val="172746"/>
                </a:solidFill>
                <a:latin typeface="Montserrat"/>
                <a:ea typeface="Montserrat"/>
                <a:cs typeface="Montserrat"/>
                <a:sym typeface="Montserrat"/>
              </a:rPr>
              <a:t>Represented by 2. It means that send() has been called.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LOADING- </a:t>
            </a:r>
            <a:r>
              <a:rPr lang="en-US" sz="1500">
                <a:solidFill>
                  <a:srgbClr val="172746"/>
                </a:solidFill>
                <a:latin typeface="Montserrat"/>
                <a:ea typeface="Montserrat"/>
                <a:cs typeface="Montserrat"/>
                <a:sym typeface="Montserrat"/>
              </a:rPr>
              <a:t>Represented by 3. It means the backend is processing request.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DONE- </a:t>
            </a:r>
            <a:r>
              <a:rPr lang="en-US" sz="1500">
                <a:solidFill>
                  <a:srgbClr val="172746"/>
                </a:solidFill>
                <a:latin typeface="Montserrat"/>
                <a:ea typeface="Montserrat"/>
                <a:cs typeface="Montserrat"/>
                <a:sym typeface="Montserrat"/>
              </a:rPr>
              <a:t>Represented by 4. It means the request is completed and response is received.</a:t>
            </a:r>
            <a:endParaRPr sz="1500">
              <a:solidFill>
                <a:srgbClr val="172746"/>
              </a:solidFill>
              <a:latin typeface="Montserrat"/>
              <a:ea typeface="Montserrat"/>
              <a:cs typeface="Montserrat"/>
              <a:sym typeface="Montserrat"/>
            </a:endParaRPr>
          </a:p>
        </p:txBody>
      </p:sp>
      <p:sp>
        <p:nvSpPr>
          <p:cNvPr id="1397" name="Google Shape;1397;g7b8d24cf05_0_13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01"/>
        <p:cNvGrpSpPr/>
        <p:nvPr/>
      </p:nvGrpSpPr>
      <p:grpSpPr>
        <a:xfrm>
          <a:off x="0" y="0"/>
          <a:ext cx="0" cy="0"/>
          <a:chOff x="0" y="0"/>
          <a:chExt cx="0" cy="0"/>
        </a:xfrm>
      </p:grpSpPr>
      <p:sp>
        <p:nvSpPr>
          <p:cNvPr id="1402" name="Google Shape;1402;g7b8d24cf05_0_13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“onreadystatechange” Method</a:t>
            </a:r>
            <a:endParaRPr sz="2500" b="1">
              <a:solidFill>
                <a:srgbClr val="073763"/>
              </a:solidFill>
              <a:latin typeface="Montserrat"/>
              <a:ea typeface="Montserrat"/>
              <a:cs typeface="Montserrat"/>
              <a:sym typeface="Montserrat"/>
            </a:endParaRPr>
          </a:p>
        </p:txBody>
      </p:sp>
      <p:sp>
        <p:nvSpPr>
          <p:cNvPr id="1403" name="Google Shape;1403;g7b8d24cf05_0_138"/>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XMLHTTPRequest also gives us access to another method called </a:t>
            </a:r>
            <a:r>
              <a:rPr lang="en-US" sz="1500" b="1">
                <a:solidFill>
                  <a:srgbClr val="172746"/>
                </a:solidFill>
                <a:latin typeface="Montserrat"/>
                <a:ea typeface="Montserrat"/>
                <a:cs typeface="Montserrat"/>
                <a:sym typeface="Montserrat"/>
              </a:rPr>
              <a:t>onreadystatechange</a:t>
            </a:r>
            <a:r>
              <a:rPr lang="en-US" sz="1500">
                <a:solidFill>
                  <a:srgbClr val="172746"/>
                </a:solidFill>
                <a:latin typeface="Montserrat"/>
                <a:ea typeface="Montserrat"/>
                <a:cs typeface="Montserrat"/>
                <a:sym typeface="Montserrat"/>
              </a:rPr>
              <a:t>. It executes a function when the readyState changes.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xhttp = new XMLHttpRequest();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xhttp.onreadystatechange = function()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if (this.readyState == 4)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console.log(this.responseText)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xhttp.open("GET", "api-endpoint”, true);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xhttp.send(); </a:t>
            </a:r>
            <a:endParaRPr sz="1500">
              <a:solidFill>
                <a:srgbClr val="172746"/>
              </a:solidFill>
              <a:latin typeface="Montserrat"/>
              <a:ea typeface="Montserrat"/>
              <a:cs typeface="Montserrat"/>
              <a:sym typeface="Montserrat"/>
            </a:endParaRPr>
          </a:p>
        </p:txBody>
      </p:sp>
      <p:sp>
        <p:nvSpPr>
          <p:cNvPr id="1404" name="Google Shape;1404;g7b8d24cf05_0_13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08"/>
        <p:cNvGrpSpPr/>
        <p:nvPr/>
      </p:nvGrpSpPr>
      <p:grpSpPr>
        <a:xfrm>
          <a:off x="0" y="0"/>
          <a:ext cx="0" cy="0"/>
          <a:chOff x="0" y="0"/>
          <a:chExt cx="0" cy="0"/>
        </a:xfrm>
      </p:grpSpPr>
      <p:sp>
        <p:nvSpPr>
          <p:cNvPr id="1409" name="Google Shape;1409;g7b8d24cf05_0_16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How to show a Progress Bar??</a:t>
            </a:r>
            <a:endParaRPr sz="2500" b="1">
              <a:solidFill>
                <a:srgbClr val="073763"/>
              </a:solidFill>
              <a:latin typeface="Montserrat"/>
              <a:ea typeface="Montserrat"/>
              <a:cs typeface="Montserrat"/>
              <a:sym typeface="Montserrat"/>
            </a:endParaRPr>
          </a:p>
        </p:txBody>
      </p:sp>
      <p:sp>
        <p:nvSpPr>
          <p:cNvPr id="1410" name="Google Shape;1410;g7b8d24cf05_0_160"/>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use readyState to know what’s the status of the request and handle it accordingly.</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 (this.readyState === 3)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//…..Write code to show the HTML element which generates a Progress Bar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if(this.readyState === 4)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//Hide the progress bar and handle success/failure response.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411" name="Google Shape;1411;g7b8d24cf05_0_16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15"/>
        <p:cNvGrpSpPr/>
        <p:nvPr/>
      </p:nvGrpSpPr>
      <p:grpSpPr>
        <a:xfrm>
          <a:off x="0" y="0"/>
          <a:ext cx="0" cy="0"/>
          <a:chOff x="0" y="0"/>
          <a:chExt cx="0" cy="0"/>
        </a:xfrm>
      </p:grpSpPr>
      <p:sp>
        <p:nvSpPr>
          <p:cNvPr id="1416" name="Google Shape;1416;g7b8d24cf05_0_14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Handling Success Response</a:t>
            </a:r>
            <a:endParaRPr sz="2500" b="1">
              <a:solidFill>
                <a:srgbClr val="073763"/>
              </a:solidFill>
              <a:latin typeface="Montserrat"/>
              <a:ea typeface="Montserrat"/>
              <a:cs typeface="Montserrat"/>
              <a:sym typeface="Montserrat"/>
            </a:endParaRPr>
          </a:p>
        </p:txBody>
      </p:sp>
      <p:sp>
        <p:nvSpPr>
          <p:cNvPr id="1417" name="Google Shape;1417;g7b8d24cf05_0_146"/>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call might also fail for any XYZ reasons like the network connection failed, the server took too long to respond and the call expired, or something went wrong at the backend etc etc. To handle that we can use the status code of HTTP response.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get access to status code of the response XMLHttpResponse gives us access to another property called </a:t>
            </a:r>
            <a:r>
              <a:rPr lang="en-US" sz="1500" b="1">
                <a:solidFill>
                  <a:srgbClr val="172746"/>
                </a:solidFill>
                <a:latin typeface="Montserrat"/>
                <a:ea typeface="Montserrat"/>
                <a:cs typeface="Montserrat"/>
                <a:sym typeface="Montserrat"/>
              </a:rPr>
              <a:t>status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 (this.readyState == 4 &amp;&amp; (this.status &gt;== 200 &amp;&amp; this.status &lt; 300))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418" name="Google Shape;1418;g7b8d24cf05_0_14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11"/>
        <p:cNvGrpSpPr/>
        <p:nvPr/>
      </p:nvGrpSpPr>
      <p:grpSpPr>
        <a:xfrm>
          <a:off x="0" y="0"/>
          <a:ext cx="0" cy="0"/>
          <a:chOff x="0" y="0"/>
          <a:chExt cx="0" cy="0"/>
        </a:xfrm>
      </p:grpSpPr>
      <p:sp>
        <p:nvSpPr>
          <p:cNvPr id="112" name="Google Shape;112;g6bd6e8c6f1_0_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Introduction to JavaScript</a:t>
            </a:r>
            <a:endParaRPr sz="2500" b="1">
              <a:solidFill>
                <a:srgbClr val="073763"/>
              </a:solidFill>
              <a:latin typeface="Montserrat"/>
              <a:ea typeface="Montserrat"/>
              <a:cs typeface="Montserrat"/>
              <a:sym typeface="Montserrat"/>
            </a:endParaRPr>
          </a:p>
        </p:txBody>
      </p:sp>
      <p:sp>
        <p:nvSpPr>
          <p:cNvPr id="113" name="Google Shape;113;g6bd6e8c6f1_0_8"/>
          <p:cNvSpPr txBox="1"/>
          <p:nvPr/>
        </p:nvSpPr>
        <p:spPr>
          <a:xfrm>
            <a:off x="593150" y="826025"/>
            <a:ext cx="7922100" cy="384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JavaScript is a light-weight, cross-platform, object-oriented programming language.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Together with HTML and CSS, JavaScript is one of the 3 core web development technologies.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HTML is used to show content on a webpage, CSS is used to add styles to that content and handling the layout. </a:t>
            </a:r>
            <a:r>
              <a:rPr lang="en-US" sz="1500" b="1">
                <a:solidFill>
                  <a:srgbClr val="172746"/>
                </a:solidFill>
                <a:latin typeface="Montserrat"/>
                <a:ea typeface="Montserrat"/>
                <a:cs typeface="Montserrat"/>
                <a:sym typeface="Montserrat"/>
              </a:rPr>
              <a:t>JavaScript is used to add interactivity and dynamic effects</a:t>
            </a:r>
            <a:r>
              <a:rPr lang="en-US" sz="1500">
                <a:solidFill>
                  <a:srgbClr val="172746"/>
                </a:solidFill>
                <a:latin typeface="Montserrat"/>
                <a:ea typeface="Montserrat"/>
                <a:cs typeface="Montserrat"/>
                <a:sym typeface="Montserrat"/>
              </a:rPr>
              <a:t> to that content. It can be used to manipulate HTML and CSS. For eg, showing a popup on a button click or showing page progress on scroll etc.</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Whether you want to be a Frontend Developer (Vanilla JS, ReactJs, ReactNative) or a Backend Developer (MeteorJs, ExpressJs, NextJs). JavaScript is where you can START. </a:t>
            </a:r>
            <a:endParaRPr sz="1500">
              <a:solidFill>
                <a:srgbClr val="172746"/>
              </a:solidFill>
              <a:latin typeface="Montserrat"/>
              <a:ea typeface="Montserrat"/>
              <a:cs typeface="Montserrat"/>
              <a:sym typeface="Montserrat"/>
            </a:endParaRPr>
          </a:p>
        </p:txBody>
      </p:sp>
      <p:sp>
        <p:nvSpPr>
          <p:cNvPr id="114" name="Google Shape;114;g6bd6e8c6f1_0_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29"/>
        <p:cNvGrpSpPr/>
        <p:nvPr/>
      </p:nvGrpSpPr>
      <p:grpSpPr>
        <a:xfrm>
          <a:off x="0" y="0"/>
          <a:ext cx="0" cy="0"/>
          <a:chOff x="0" y="0"/>
          <a:chExt cx="0" cy="0"/>
        </a:xfrm>
      </p:grpSpPr>
      <p:sp>
        <p:nvSpPr>
          <p:cNvPr id="230" name="Google Shape;230;g6bd6e8c6f1_0_12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Strings</a:t>
            </a:r>
            <a:endParaRPr sz="2500" b="1">
              <a:solidFill>
                <a:srgbClr val="073763"/>
              </a:solidFill>
              <a:latin typeface="Montserrat"/>
              <a:ea typeface="Montserrat"/>
              <a:cs typeface="Montserrat"/>
              <a:sym typeface="Montserrat"/>
            </a:endParaRPr>
          </a:p>
        </p:txBody>
      </p:sp>
      <p:sp>
        <p:nvSpPr>
          <p:cNvPr id="231" name="Google Shape;231;g6bd6e8c6f1_0_123"/>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 value written inside double quotes or single quotes is a string in JavaScript.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mName = “John Lark”</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mProfession = ‘Cab Driver’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What if your string has double or single quotes inside it??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 love "JavaScript"". Use \" escape sequence.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 love 'JavaScript''. Use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Another option is to switch the outer double or single quotes.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232" name="Google Shape;232;g6bd6e8c6f1_0_12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22"/>
        <p:cNvGrpSpPr/>
        <p:nvPr/>
      </p:nvGrpSpPr>
      <p:grpSpPr>
        <a:xfrm>
          <a:off x="0" y="0"/>
          <a:ext cx="0" cy="0"/>
          <a:chOff x="0" y="0"/>
          <a:chExt cx="0" cy="0"/>
        </a:xfrm>
      </p:grpSpPr>
      <p:sp>
        <p:nvSpPr>
          <p:cNvPr id="1423" name="Google Shape;1423;g7b8d24cf05_0_15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Making a POST request</a:t>
            </a:r>
            <a:endParaRPr sz="2500" b="1">
              <a:solidFill>
                <a:srgbClr val="073763"/>
              </a:solidFill>
              <a:latin typeface="Montserrat"/>
              <a:ea typeface="Montserrat"/>
              <a:cs typeface="Montserrat"/>
              <a:sym typeface="Montserrat"/>
            </a:endParaRPr>
          </a:p>
        </p:txBody>
      </p:sp>
      <p:sp>
        <p:nvSpPr>
          <p:cNvPr id="1424" name="Google Shape;1424;g7b8d24cf05_0_154"/>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dataToBeSentToBackend =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xhttp.open("POST", "api-endpoint”, true);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xhttp.setRequestHeader("Content-Type", "application/json;charset=UTF-8");</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xhhtp.send(JSON.stringify(dataToBeSentToBackend ));</a:t>
            </a:r>
            <a:endParaRPr sz="1500">
              <a:solidFill>
                <a:srgbClr val="172746"/>
              </a:solidFill>
              <a:latin typeface="Montserrat"/>
              <a:ea typeface="Montserrat"/>
              <a:cs typeface="Montserrat"/>
              <a:sym typeface="Montserrat"/>
            </a:endParaRPr>
          </a:p>
        </p:txBody>
      </p:sp>
      <p:sp>
        <p:nvSpPr>
          <p:cNvPr id="1425" name="Google Shape;1425;g7b8d24cf05_0_15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pic>
        <p:nvPicPr>
          <p:cNvPr id="1430" name="Google Shape;1430;g7b8d24cf05_0_166"/>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431" name="Google Shape;1431;g7b8d24cf05_0_166"/>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ERROR HANDLING</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35"/>
        <p:cNvGrpSpPr/>
        <p:nvPr/>
      </p:nvGrpSpPr>
      <p:grpSpPr>
        <a:xfrm>
          <a:off x="0" y="0"/>
          <a:ext cx="0" cy="0"/>
          <a:chOff x="0" y="0"/>
          <a:chExt cx="0" cy="0"/>
        </a:xfrm>
      </p:grpSpPr>
      <p:sp>
        <p:nvSpPr>
          <p:cNvPr id="1436" name="Google Shape;1436;g7b8d24cf05_0_17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“try...catch” Statement</a:t>
            </a:r>
            <a:endParaRPr sz="2500" b="1">
              <a:solidFill>
                <a:srgbClr val="073763"/>
              </a:solidFill>
              <a:latin typeface="Montserrat"/>
              <a:ea typeface="Montserrat"/>
              <a:cs typeface="Montserrat"/>
              <a:sym typeface="Montserrat"/>
            </a:endParaRPr>
          </a:p>
        </p:txBody>
      </p:sp>
      <p:sp>
        <p:nvSpPr>
          <p:cNvPr id="1437" name="Google Shape;1437;g7b8d24cf05_0_17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 </a:t>
            </a:r>
            <a:r>
              <a:rPr lang="en-US" sz="1500" b="1">
                <a:solidFill>
                  <a:srgbClr val="172746"/>
                </a:solidFill>
                <a:latin typeface="Montserrat"/>
                <a:ea typeface="Montserrat"/>
                <a:cs typeface="Montserrat"/>
                <a:sym typeface="Montserrat"/>
              </a:rPr>
              <a:t>try...catch</a:t>
            </a:r>
            <a:r>
              <a:rPr lang="en-US" sz="1500">
                <a:solidFill>
                  <a:srgbClr val="172746"/>
                </a:solidFill>
                <a:latin typeface="Montserrat"/>
                <a:ea typeface="Montserrat"/>
                <a:cs typeface="Montserrat"/>
                <a:sym typeface="Montserrat"/>
              </a:rPr>
              <a:t> statement consists of a try block, which contains one or more statements, and a catch block, containing statements that specify what to do if an exception is thrown in the try block.</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In other words, you want the try block to succeed—but if it does not, you want control to pass to the catch block. </a:t>
            </a:r>
            <a:r>
              <a:rPr lang="en-US" sz="1500" b="1">
                <a:solidFill>
                  <a:srgbClr val="172746"/>
                </a:solidFill>
                <a:latin typeface="Montserrat"/>
                <a:ea typeface="Montserrat"/>
                <a:cs typeface="Montserrat"/>
                <a:sym typeface="Montserrat"/>
              </a:rPr>
              <a:t>If any statement within the try block (or in a function called from within the try block) throws an exception, control immediately shifts to the catch block.</a:t>
            </a:r>
            <a:r>
              <a:rPr lang="en-US" sz="1500">
                <a:solidFill>
                  <a:srgbClr val="172746"/>
                </a:solidFill>
                <a:latin typeface="Montserrat"/>
                <a:ea typeface="Montserrat"/>
                <a:cs typeface="Montserrat"/>
                <a:sym typeface="Montserrat"/>
              </a:rPr>
              <a:t> If no exception is thrown in the try block, the catch block is skipped.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The finally block executes after the try and catch blocks execute but before the statements following the try...catch statement.</a:t>
            </a:r>
            <a:endParaRPr sz="1500" i="0" u="none" strike="noStrike" cap="none">
              <a:solidFill>
                <a:srgbClr val="172746"/>
              </a:solidFill>
              <a:latin typeface="Montserrat"/>
              <a:ea typeface="Montserrat"/>
              <a:cs typeface="Montserrat"/>
              <a:sym typeface="Montserrat"/>
            </a:endParaRPr>
          </a:p>
        </p:txBody>
      </p:sp>
      <p:sp>
        <p:nvSpPr>
          <p:cNvPr id="1438" name="Google Shape;1438;g7b8d24cf05_0_17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pic>
        <p:nvPicPr>
          <p:cNvPr id="1443" name="Google Shape;1443;g7bb6c132cb_0_0"/>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444" name="Google Shape;1444;g7bb6c132cb_0_0"/>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FLOWCHARTS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48"/>
        <p:cNvGrpSpPr/>
        <p:nvPr/>
      </p:nvGrpSpPr>
      <p:grpSpPr>
        <a:xfrm>
          <a:off x="0" y="0"/>
          <a:ext cx="0" cy="0"/>
          <a:chOff x="0" y="0"/>
          <a:chExt cx="0" cy="0"/>
        </a:xfrm>
      </p:grpSpPr>
      <p:pic>
        <p:nvPicPr>
          <p:cNvPr id="1449" name="Google Shape;1449;g7bb6c132cb_0_5"/>
          <p:cNvPicPr preferRelativeResize="0"/>
          <p:nvPr/>
        </p:nvPicPr>
        <p:blipFill>
          <a:blip r:embed="rId3">
            <a:alphaModFix/>
          </a:blip>
          <a:stretch>
            <a:fillRect/>
          </a:stretch>
        </p:blipFill>
        <p:spPr>
          <a:xfrm>
            <a:off x="1841625" y="0"/>
            <a:ext cx="5460741" cy="51435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53"/>
        <p:cNvGrpSpPr/>
        <p:nvPr/>
      </p:nvGrpSpPr>
      <p:grpSpPr>
        <a:xfrm>
          <a:off x="0" y="0"/>
          <a:ext cx="0" cy="0"/>
          <a:chOff x="0" y="0"/>
          <a:chExt cx="0" cy="0"/>
        </a:xfrm>
      </p:grpSpPr>
      <p:sp>
        <p:nvSpPr>
          <p:cNvPr id="1454" name="Google Shape;1454;g7bb84a8ea0_2_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Flow Thinking: Homework</a:t>
            </a:r>
            <a:endParaRPr sz="2500" b="1">
              <a:solidFill>
                <a:srgbClr val="073763"/>
              </a:solidFill>
              <a:latin typeface="Montserrat"/>
              <a:ea typeface="Montserrat"/>
              <a:cs typeface="Montserrat"/>
              <a:sym typeface="Montserrat"/>
            </a:endParaRPr>
          </a:p>
        </p:txBody>
      </p:sp>
      <p:sp>
        <p:nvSpPr>
          <p:cNvPr id="1455" name="Google Shape;1455;g7bb84a8ea0_2_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Design flowchart for homepage and details page. Also, add implementation details.</a:t>
            </a:r>
            <a:endParaRPr sz="1500" i="0" u="none" strike="noStrike" cap="none">
              <a:solidFill>
                <a:srgbClr val="172746"/>
              </a:solidFill>
              <a:latin typeface="Montserrat"/>
              <a:ea typeface="Montserrat"/>
              <a:cs typeface="Montserrat"/>
              <a:sym typeface="Montserrat"/>
            </a:endParaRPr>
          </a:p>
        </p:txBody>
      </p:sp>
      <p:sp>
        <p:nvSpPr>
          <p:cNvPr id="1456" name="Google Shape;1456;g7bb84a8ea0_2_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pic>
        <p:nvPicPr>
          <p:cNvPr id="1461" name="Google Shape;1461;g7bb84a8ea0_2_13"/>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462" name="Google Shape;1462;g7bb84a8ea0_2_13"/>
          <p:cNvSpPr txBox="1"/>
          <p:nvPr/>
        </p:nvSpPr>
        <p:spPr>
          <a:xfrm>
            <a:off x="457200" y="1732800"/>
            <a:ext cx="8229600" cy="1677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Practice Problem:</a:t>
            </a:r>
            <a:endParaRPr sz="4800" b="1">
              <a:solidFill>
                <a:srgbClr val="EFEFE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Quiz App</a:t>
            </a:r>
            <a:endParaRPr sz="4800" b="1">
              <a:solidFill>
                <a:srgbClr val="EFEFEF"/>
              </a:solidFill>
              <a:latin typeface="Montserrat"/>
              <a:ea typeface="Montserrat"/>
              <a:cs typeface="Montserrat"/>
              <a:sym typeface="Montserrat"/>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66"/>
        <p:cNvGrpSpPr/>
        <p:nvPr/>
      </p:nvGrpSpPr>
      <p:grpSpPr>
        <a:xfrm>
          <a:off x="0" y="0"/>
          <a:ext cx="0" cy="0"/>
          <a:chOff x="0" y="0"/>
          <a:chExt cx="0" cy="0"/>
        </a:xfrm>
      </p:grpSpPr>
      <p:pic>
        <p:nvPicPr>
          <p:cNvPr id="1467" name="Google Shape;1467;g7bb84a8ea0_2_26"/>
          <p:cNvPicPr preferRelativeResize="0"/>
          <p:nvPr/>
        </p:nvPicPr>
        <p:blipFill>
          <a:blip r:embed="rId3">
            <a:alphaModFix/>
          </a:blip>
          <a:stretch>
            <a:fillRect/>
          </a:stretch>
        </p:blipFill>
        <p:spPr>
          <a:xfrm>
            <a:off x="2508588" y="0"/>
            <a:ext cx="4126829" cy="5143502"/>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71"/>
        <p:cNvGrpSpPr/>
        <p:nvPr/>
      </p:nvGrpSpPr>
      <p:grpSpPr>
        <a:xfrm>
          <a:off x="0" y="0"/>
          <a:ext cx="0" cy="0"/>
          <a:chOff x="0" y="0"/>
          <a:chExt cx="0" cy="0"/>
        </a:xfrm>
      </p:grpSpPr>
      <p:pic>
        <p:nvPicPr>
          <p:cNvPr id="1472" name="Google Shape;1472;g7bb84a8ea0_2_33"/>
          <p:cNvPicPr preferRelativeResize="0"/>
          <p:nvPr/>
        </p:nvPicPr>
        <p:blipFill rotWithShape="1">
          <a:blip r:embed="rId3">
            <a:alphaModFix/>
          </a:blip>
          <a:srcRect l="10549" t="11783" r="10902" b="4463"/>
          <a:stretch/>
        </p:blipFill>
        <p:spPr>
          <a:xfrm>
            <a:off x="283925" y="0"/>
            <a:ext cx="8576160" cy="51435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76"/>
        <p:cNvGrpSpPr/>
        <p:nvPr/>
      </p:nvGrpSpPr>
      <p:grpSpPr>
        <a:xfrm>
          <a:off x="0" y="0"/>
          <a:ext cx="0" cy="0"/>
          <a:chOff x="0" y="0"/>
          <a:chExt cx="0" cy="0"/>
        </a:xfrm>
      </p:grpSpPr>
      <p:sp>
        <p:nvSpPr>
          <p:cNvPr id="1477" name="Google Shape;1477;g7bb84a8ea0_2_1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Practice Problem: Quiz App</a:t>
            </a:r>
            <a:endParaRPr sz="2500" b="1">
              <a:solidFill>
                <a:srgbClr val="073763"/>
              </a:solidFill>
              <a:latin typeface="Montserrat"/>
              <a:ea typeface="Montserrat"/>
              <a:cs typeface="Montserrat"/>
              <a:sym typeface="Montserrat"/>
            </a:endParaRPr>
          </a:p>
        </p:txBody>
      </p:sp>
      <p:sp>
        <p:nvSpPr>
          <p:cNvPr id="1478" name="Google Shape;1478;g7bb84a8ea0_2_1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Create a flowchart and implement the following functionalities.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Functionality: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User should be able to select only one option for each question.</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user hits the submit button, show the user his/her score out of 5. </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Each question holds 1 mark. There is not negative marking.</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API Endpoint =&gt; </a:t>
            </a:r>
            <a:r>
              <a:rPr lang="en-US" sz="1500" u="sng">
                <a:solidFill>
                  <a:schemeClr val="hlink"/>
                </a:solidFill>
                <a:latin typeface="Montserrat"/>
                <a:ea typeface="Montserrat"/>
                <a:cs typeface="Montserrat"/>
                <a:sym typeface="Montserrat"/>
                <a:hlinkClick r:id="rId3"/>
              </a:rPr>
              <a:t>http://5d76bf96515d1a0014085cf9.mockapi.io/quiz</a:t>
            </a:r>
            <a:endParaRPr sz="1500">
              <a:solidFill>
                <a:srgbClr val="172746"/>
              </a:solidFill>
              <a:latin typeface="Montserrat"/>
              <a:ea typeface="Montserrat"/>
              <a:cs typeface="Montserrat"/>
              <a:sym typeface="Montserrat"/>
            </a:endParaRPr>
          </a:p>
        </p:txBody>
      </p:sp>
      <p:sp>
        <p:nvSpPr>
          <p:cNvPr id="1479" name="Google Shape;1479;g7bb84a8ea0_2_1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36"/>
        <p:cNvGrpSpPr/>
        <p:nvPr/>
      </p:nvGrpSpPr>
      <p:grpSpPr>
        <a:xfrm>
          <a:off x="0" y="0"/>
          <a:ext cx="0" cy="0"/>
          <a:chOff x="0" y="0"/>
          <a:chExt cx="0" cy="0"/>
        </a:xfrm>
      </p:grpSpPr>
      <p:sp>
        <p:nvSpPr>
          <p:cNvPr id="237" name="Google Shape;237;g6bd6e8c6f1_0_13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Strings: Practice Problems</a:t>
            </a:r>
            <a:endParaRPr sz="2500" b="1">
              <a:solidFill>
                <a:srgbClr val="073763"/>
              </a:solidFill>
              <a:latin typeface="Montserrat"/>
              <a:ea typeface="Montserrat"/>
              <a:cs typeface="Montserrat"/>
              <a:sym typeface="Montserrat"/>
            </a:endParaRPr>
          </a:p>
        </p:txBody>
      </p:sp>
      <p:sp>
        <p:nvSpPr>
          <p:cNvPr id="238" name="Google Shape;238;g6bd6e8c6f1_0_139"/>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Try to answer the following questions. Also, try to explain why do you think your answer is correct.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1. console.log('JavaScript is Cool")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2. console.log('I'm gonna learn JavaScript')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3. console.log("This is a \"test\" string")</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4. console.log('This is another /'test/' string')</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5. console.log("How about this string??")</a:t>
            </a:r>
            <a:endParaRPr sz="1500">
              <a:solidFill>
                <a:srgbClr val="172746"/>
              </a:solidFill>
              <a:latin typeface="Montserrat"/>
              <a:ea typeface="Montserrat"/>
              <a:cs typeface="Montserrat"/>
              <a:sym typeface="Montserrat"/>
            </a:endParaRPr>
          </a:p>
        </p:txBody>
      </p:sp>
      <p:sp>
        <p:nvSpPr>
          <p:cNvPr id="239" name="Google Shape;239;g6bd6e8c6f1_0_13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pic>
        <p:nvPicPr>
          <p:cNvPr id="1484" name="Google Shape;1484;g7bcc08b58c_1_65"/>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485" name="Google Shape;1485;g7bcc08b58c_1_65"/>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i="1">
                <a:solidFill>
                  <a:srgbClr val="EFEFEF"/>
                </a:solidFill>
                <a:latin typeface="Montserrat"/>
                <a:ea typeface="Montserrat"/>
                <a:cs typeface="Montserrat"/>
                <a:sym typeface="Montserrat"/>
              </a:rPr>
              <a:t>jQuery</a:t>
            </a:r>
            <a:endParaRPr sz="4800" b="1" i="1" strike="noStrike" cap="none">
              <a:solidFill>
                <a:srgbClr val="EFEFEF"/>
              </a:solidFill>
              <a:latin typeface="Montserrat"/>
              <a:ea typeface="Montserrat"/>
              <a:cs typeface="Montserrat"/>
              <a:sym typeface="Montserrat"/>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89"/>
        <p:cNvGrpSpPr/>
        <p:nvPr/>
      </p:nvGrpSpPr>
      <p:grpSpPr>
        <a:xfrm>
          <a:off x="0" y="0"/>
          <a:ext cx="0" cy="0"/>
          <a:chOff x="0" y="0"/>
          <a:chExt cx="0" cy="0"/>
        </a:xfrm>
      </p:grpSpPr>
      <p:sp>
        <p:nvSpPr>
          <p:cNvPr id="1490" name="Google Shape;1490;g7bcc08b58c_1_7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What is jQuery??</a:t>
            </a:r>
            <a:endParaRPr sz="2500" b="1">
              <a:solidFill>
                <a:srgbClr val="073763"/>
              </a:solidFill>
              <a:latin typeface="Montserrat"/>
              <a:ea typeface="Montserrat"/>
              <a:cs typeface="Montserrat"/>
              <a:sym typeface="Montserrat"/>
            </a:endParaRPr>
          </a:p>
        </p:txBody>
      </p:sp>
      <p:sp>
        <p:nvSpPr>
          <p:cNvPr id="1491" name="Google Shape;1491;g7bcc08b58c_1_7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 is a JavaScript library. It means that jQuery uses JavaScript under the hood.</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 is fast, lightweight, and feature-rich. It is very small is size which makes it lightweight and it comes with a lot of in-built features.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It is based on the principle "write less, do more".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If you plan to use it then you wouldn't have to worry about browser support because it is supported by all the major browsers like Chrome, Firefox, Safari, Internet Explorer, etc.</a:t>
            </a:r>
            <a:endParaRPr sz="1500">
              <a:solidFill>
                <a:srgbClr val="172746"/>
              </a:solidFill>
              <a:latin typeface="Montserrat"/>
              <a:ea typeface="Montserrat"/>
              <a:cs typeface="Montserrat"/>
              <a:sym typeface="Montserrat"/>
            </a:endParaRPr>
          </a:p>
        </p:txBody>
      </p:sp>
      <p:sp>
        <p:nvSpPr>
          <p:cNvPr id="1492" name="Google Shape;1492;g7bcc08b58c_1_7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96"/>
        <p:cNvGrpSpPr/>
        <p:nvPr/>
      </p:nvGrpSpPr>
      <p:grpSpPr>
        <a:xfrm>
          <a:off x="0" y="0"/>
          <a:ext cx="0" cy="0"/>
          <a:chOff x="0" y="0"/>
          <a:chExt cx="0" cy="0"/>
        </a:xfrm>
      </p:grpSpPr>
      <p:sp>
        <p:nvSpPr>
          <p:cNvPr id="1497" name="Google Shape;1497;g7bcc08b58c_1_7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What can jQuery do??</a:t>
            </a:r>
            <a:endParaRPr sz="2500" b="1">
              <a:solidFill>
                <a:srgbClr val="073763"/>
              </a:solidFill>
              <a:latin typeface="Montserrat"/>
              <a:ea typeface="Montserrat"/>
              <a:cs typeface="Montserrat"/>
              <a:sym typeface="Montserrat"/>
            </a:endParaRPr>
          </a:p>
        </p:txBody>
      </p:sp>
      <p:sp>
        <p:nvSpPr>
          <p:cNvPr id="1498" name="Google Shape;1498;g7bcc08b58c_1_7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These are the list of things that jQuery can help you with.</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HTML/DOM manipulation</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CSS manipulation</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Handling HTML Event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Effects and animations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Making AJAX Calls.</a:t>
            </a:r>
            <a:endParaRPr sz="1500">
              <a:solidFill>
                <a:srgbClr val="172746"/>
              </a:solidFill>
              <a:latin typeface="Montserrat"/>
              <a:ea typeface="Montserrat"/>
              <a:cs typeface="Montserrat"/>
              <a:sym typeface="Montserrat"/>
            </a:endParaRPr>
          </a:p>
        </p:txBody>
      </p:sp>
      <p:sp>
        <p:nvSpPr>
          <p:cNvPr id="1499" name="Google Shape;1499;g7bcc08b58c_1_7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03"/>
        <p:cNvGrpSpPr/>
        <p:nvPr/>
      </p:nvGrpSpPr>
      <p:grpSpPr>
        <a:xfrm>
          <a:off x="0" y="0"/>
          <a:ext cx="0" cy="0"/>
          <a:chOff x="0" y="0"/>
          <a:chExt cx="0" cy="0"/>
        </a:xfrm>
      </p:grpSpPr>
      <p:sp>
        <p:nvSpPr>
          <p:cNvPr id="1504" name="Google Shape;1504;g7bcc08b58c_1_8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Advantages of jQuery</a:t>
            </a:r>
            <a:endParaRPr sz="2500" b="1">
              <a:solidFill>
                <a:srgbClr val="073763"/>
              </a:solidFill>
              <a:latin typeface="Montserrat"/>
              <a:ea typeface="Montserrat"/>
              <a:cs typeface="Montserrat"/>
              <a:sym typeface="Montserrat"/>
            </a:endParaRPr>
          </a:p>
        </p:txBody>
      </p:sp>
      <p:sp>
        <p:nvSpPr>
          <p:cNvPr id="1505" name="Google Shape;1505;g7bcc08b58c_1_8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Let's talk about some advantages of using jQuery: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Save lots of time: </a:t>
            </a:r>
            <a:r>
              <a:rPr lang="en-US" sz="1500">
                <a:solidFill>
                  <a:srgbClr val="172746"/>
                </a:solidFill>
                <a:latin typeface="Montserrat"/>
                <a:ea typeface="Montserrat"/>
                <a:cs typeface="Montserrat"/>
                <a:sym typeface="Montserrat"/>
              </a:rPr>
              <a:t>It provides you with tons on inbuilt functionalities that you can use directly use or else you would have to write it yourself using JavaScript.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b="1">
                <a:solidFill>
                  <a:srgbClr val="172746"/>
                </a:solidFill>
                <a:latin typeface="Montserrat"/>
                <a:ea typeface="Montserrat"/>
                <a:cs typeface="Montserrat"/>
                <a:sym typeface="Montserrat"/>
              </a:rPr>
              <a:t>Simplify common JavaScript tasks: </a:t>
            </a:r>
            <a:r>
              <a:rPr lang="en-US" sz="1500">
                <a:solidFill>
                  <a:srgbClr val="172746"/>
                </a:solidFill>
                <a:latin typeface="Montserrat"/>
                <a:ea typeface="Montserrat"/>
                <a:cs typeface="Montserrat"/>
                <a:sym typeface="Montserrat"/>
              </a:rPr>
              <a:t>It helps you write the same functionality with lesser lines of code than JavaScript.</a:t>
            </a:r>
            <a:endParaRPr sz="1500">
              <a:solidFill>
                <a:srgbClr val="172746"/>
              </a:solidFill>
              <a:latin typeface="Montserrat"/>
              <a:ea typeface="Montserrat"/>
              <a:cs typeface="Montserrat"/>
              <a:sym typeface="Montserrat"/>
            </a:endParaRPr>
          </a:p>
        </p:txBody>
      </p:sp>
      <p:sp>
        <p:nvSpPr>
          <p:cNvPr id="1506" name="Google Shape;1506;g7bcc08b58c_1_8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10"/>
        <p:cNvGrpSpPr/>
        <p:nvPr/>
      </p:nvGrpSpPr>
      <p:grpSpPr>
        <a:xfrm>
          <a:off x="0" y="0"/>
          <a:ext cx="0" cy="0"/>
          <a:chOff x="0" y="0"/>
          <a:chExt cx="0" cy="0"/>
        </a:xfrm>
      </p:grpSpPr>
      <p:sp>
        <p:nvSpPr>
          <p:cNvPr id="1511" name="Google Shape;1511;g7bcc08b58c_1_9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How to enable jQuery in your webapp??</a:t>
            </a:r>
            <a:endParaRPr sz="2500" b="1">
              <a:solidFill>
                <a:srgbClr val="073763"/>
              </a:solidFill>
              <a:latin typeface="Montserrat"/>
              <a:ea typeface="Montserrat"/>
              <a:cs typeface="Montserrat"/>
              <a:sym typeface="Montserrat"/>
            </a:endParaRPr>
          </a:p>
        </p:txBody>
      </p:sp>
      <p:sp>
        <p:nvSpPr>
          <p:cNvPr id="1512" name="Google Shape;1512;g7bcc08b58c_1_93"/>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Adding jQuery to your web app is very simple. </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Just search for jquery cdn on google.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Visit the official jQuery website.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Copy this script and you can paste it next to your other script tags.</a:t>
            </a:r>
            <a:endParaRPr sz="1500">
              <a:solidFill>
                <a:srgbClr val="172746"/>
              </a:solidFill>
              <a:latin typeface="Montserrat"/>
              <a:ea typeface="Montserrat"/>
              <a:cs typeface="Montserrat"/>
              <a:sym typeface="Montserrat"/>
            </a:endParaRPr>
          </a:p>
          <a:p>
            <a:pPr marL="45720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&lt;script</a:t>
            </a:r>
            <a:endParaRPr sz="1500">
              <a:solidFill>
                <a:srgbClr val="172746"/>
              </a:solidFill>
              <a:latin typeface="Montserrat"/>
              <a:ea typeface="Montserrat"/>
              <a:cs typeface="Montserrat"/>
              <a:sym typeface="Montserrat"/>
            </a:endParaRPr>
          </a:p>
          <a:p>
            <a:pPr marL="45720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src="https://code.jquery.com/jquery-3.4.1.min.js"</a:t>
            </a:r>
            <a:endParaRPr sz="1500">
              <a:solidFill>
                <a:srgbClr val="172746"/>
              </a:solidFill>
              <a:latin typeface="Montserrat"/>
              <a:ea typeface="Montserrat"/>
              <a:cs typeface="Montserrat"/>
              <a:sym typeface="Montserrat"/>
            </a:endParaRPr>
          </a:p>
          <a:p>
            <a:pPr marL="45720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integrity="sha256-CSXorXvZcTkaix6Yvo6HppcZGetbYMGWSFlBw8HfCJo="</a:t>
            </a:r>
            <a:endParaRPr sz="1500">
              <a:solidFill>
                <a:srgbClr val="172746"/>
              </a:solidFill>
              <a:latin typeface="Montserrat"/>
              <a:ea typeface="Montserrat"/>
              <a:cs typeface="Montserrat"/>
              <a:sym typeface="Montserrat"/>
            </a:endParaRPr>
          </a:p>
          <a:p>
            <a:pPr marL="45720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crossorigin="anonymous"&gt;&lt;/script&gt;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And that's all now you can use all the jQuery features to develop your web app.</a:t>
            </a:r>
            <a:endParaRPr sz="1500">
              <a:solidFill>
                <a:srgbClr val="172746"/>
              </a:solidFill>
              <a:latin typeface="Montserrat"/>
              <a:ea typeface="Montserrat"/>
              <a:cs typeface="Montserrat"/>
              <a:sym typeface="Montserrat"/>
            </a:endParaRPr>
          </a:p>
        </p:txBody>
      </p:sp>
      <p:sp>
        <p:nvSpPr>
          <p:cNvPr id="1513" name="Google Shape;1513;g7bcc08b58c_1_9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17"/>
        <p:cNvGrpSpPr/>
        <p:nvPr/>
      </p:nvGrpSpPr>
      <p:grpSpPr>
        <a:xfrm>
          <a:off x="0" y="0"/>
          <a:ext cx="0" cy="0"/>
          <a:chOff x="0" y="0"/>
          <a:chExt cx="0" cy="0"/>
        </a:xfrm>
      </p:grpSpPr>
      <p:sp>
        <p:nvSpPr>
          <p:cNvPr id="1518" name="Google Shape;1518;g7bcc08b58c_1_10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Syntax to use jQuery</a:t>
            </a:r>
            <a:endParaRPr sz="2500" b="1">
              <a:solidFill>
                <a:srgbClr val="073763"/>
              </a:solidFill>
              <a:latin typeface="Montserrat"/>
              <a:ea typeface="Montserrat"/>
              <a:cs typeface="Montserrat"/>
              <a:sym typeface="Montserrat"/>
            </a:endParaRPr>
          </a:p>
        </p:txBody>
      </p:sp>
      <p:sp>
        <p:nvSpPr>
          <p:cNvPr id="1519" name="Google Shape;1519;g7bcc08b58c_1_10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This is the syntax to use jQuery.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$(selector).method()</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 sign is used to access jQuery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“selector” is used to find/select HTML elements.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method() is used to perform some action on the selected element or elements.</a:t>
            </a:r>
            <a:endParaRPr sz="1500">
              <a:solidFill>
                <a:srgbClr val="172746"/>
              </a:solidFill>
              <a:latin typeface="Montserrat"/>
              <a:ea typeface="Montserrat"/>
              <a:cs typeface="Montserrat"/>
              <a:sym typeface="Montserrat"/>
            </a:endParaRPr>
          </a:p>
        </p:txBody>
      </p:sp>
      <p:sp>
        <p:nvSpPr>
          <p:cNvPr id="1520" name="Google Shape;1520;g7bcc08b58c_1_10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24"/>
        <p:cNvGrpSpPr/>
        <p:nvPr/>
      </p:nvGrpSpPr>
      <p:grpSpPr>
        <a:xfrm>
          <a:off x="0" y="0"/>
          <a:ext cx="0" cy="0"/>
          <a:chOff x="0" y="0"/>
          <a:chExt cx="0" cy="0"/>
        </a:xfrm>
      </p:grpSpPr>
      <p:sp>
        <p:nvSpPr>
          <p:cNvPr id="1525" name="Google Shape;1525;g7bcc08b58c_1_10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Selectors and Filters</a:t>
            </a:r>
            <a:endParaRPr sz="2500" b="1">
              <a:solidFill>
                <a:srgbClr val="073763"/>
              </a:solidFill>
              <a:latin typeface="Montserrat"/>
              <a:ea typeface="Montserrat"/>
              <a:cs typeface="Montserrat"/>
              <a:sym typeface="Montserrat"/>
            </a:endParaRPr>
          </a:p>
        </p:txBody>
      </p:sp>
      <p:sp>
        <p:nvSpPr>
          <p:cNvPr id="1526" name="Google Shape;1526;g7bcc08b58c_1_107"/>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Selectors and Filters provide a way of finding and extracting information from our web page.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Selectors are used to select the HTML elements using CSS-like selectors.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 eg,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 //This statement will select all the HTML elements with the paragraph tag and will return it as a list of objects.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$('#topbar')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$('header section')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$(‘.menu-item’)</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We can also select elements by attributes. Say we wanted to select all input elements with type text. We can do something like this: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$("input[type=text]")</a:t>
            </a:r>
            <a:endParaRPr sz="1500">
              <a:solidFill>
                <a:srgbClr val="172746"/>
              </a:solidFill>
              <a:latin typeface="Montserrat"/>
              <a:ea typeface="Montserrat"/>
              <a:cs typeface="Montserrat"/>
              <a:sym typeface="Montserrat"/>
            </a:endParaRPr>
          </a:p>
        </p:txBody>
      </p:sp>
      <p:sp>
        <p:nvSpPr>
          <p:cNvPr id="1527" name="Google Shape;1527;g7bcc08b58c_1_10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31"/>
        <p:cNvGrpSpPr/>
        <p:nvPr/>
      </p:nvGrpSpPr>
      <p:grpSpPr>
        <a:xfrm>
          <a:off x="0" y="0"/>
          <a:ext cx="0" cy="0"/>
          <a:chOff x="0" y="0"/>
          <a:chExt cx="0" cy="0"/>
        </a:xfrm>
      </p:grpSpPr>
      <p:sp>
        <p:nvSpPr>
          <p:cNvPr id="1532" name="Google Shape;1532;g7bcc08b58c_1_11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Selectors and Filters</a:t>
            </a:r>
            <a:endParaRPr sz="2500" b="1">
              <a:solidFill>
                <a:srgbClr val="073763"/>
              </a:solidFill>
              <a:latin typeface="Montserrat"/>
              <a:ea typeface="Montserrat"/>
              <a:cs typeface="Montserrat"/>
              <a:sym typeface="Montserrat"/>
            </a:endParaRPr>
          </a:p>
        </p:txBody>
      </p:sp>
      <p:sp>
        <p:nvSpPr>
          <p:cNvPr id="1533" name="Google Shape;1533;g7bcc08b58c_1_11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Filters are used to refine the results returned from the selectors.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 eg,</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$('p:first') //This :something is a filter which selects the first paragraph returned by $('p')</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$('p').first() //The above line of code can also be written like this.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$('li').last() //say we wanted the last list item then we can use the last filter.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select an element at a specific position you can use the eq filter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$('p').eq(1) //Return elem at position 2</a:t>
            </a:r>
            <a:endParaRPr sz="1500">
              <a:solidFill>
                <a:srgbClr val="172746"/>
              </a:solidFill>
              <a:latin typeface="Montserrat"/>
              <a:ea typeface="Montserrat"/>
              <a:cs typeface="Montserrat"/>
              <a:sym typeface="Montserrat"/>
            </a:endParaRPr>
          </a:p>
        </p:txBody>
      </p:sp>
      <p:sp>
        <p:nvSpPr>
          <p:cNvPr id="1534" name="Google Shape;1534;g7bcc08b58c_1_11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38"/>
        <p:cNvGrpSpPr/>
        <p:nvPr/>
      </p:nvGrpSpPr>
      <p:grpSpPr>
        <a:xfrm>
          <a:off x="0" y="0"/>
          <a:ext cx="0" cy="0"/>
          <a:chOff x="0" y="0"/>
          <a:chExt cx="0" cy="0"/>
        </a:xfrm>
      </p:grpSpPr>
      <p:sp>
        <p:nvSpPr>
          <p:cNvPr id="1539" name="Google Shape;1539;g7bcc08b58c_1_12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“ready()” Method</a:t>
            </a:r>
            <a:endParaRPr sz="2500" b="1">
              <a:solidFill>
                <a:srgbClr val="073763"/>
              </a:solidFill>
              <a:latin typeface="Montserrat"/>
              <a:ea typeface="Montserrat"/>
              <a:cs typeface="Montserrat"/>
              <a:sym typeface="Montserrat"/>
            </a:endParaRPr>
          </a:p>
        </p:txBody>
      </p:sp>
      <p:sp>
        <p:nvSpPr>
          <p:cNvPr id="1540" name="Google Shape;1540;g7bcc08b58c_1_122"/>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jQuery gives us access to a method called ready. What it does is, it checks whether the DOM tree is generated or not. Once the HTML elements are mounted in the browser DOM then we can perform any and all operations on them.</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 that we can select the document object and use the ready method.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$(document).ready(function(){</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    // JS Code goes here</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This can also be written as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$(function(){// JS Code goes here });</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Now even if we load our scripts in the head tag. It wouldn't give any error.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CC0000"/>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CC0000"/>
                </a:solidFill>
                <a:latin typeface="Montserrat"/>
                <a:ea typeface="Montserrat"/>
                <a:cs typeface="Montserrat"/>
                <a:sym typeface="Montserrat"/>
              </a:rPr>
              <a:t>HOMEWORK: Find Vanilla JS equivalent for ready() method.</a:t>
            </a:r>
            <a:endParaRPr sz="1500">
              <a:solidFill>
                <a:srgbClr val="CC0000"/>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CC0000"/>
                </a:solidFill>
                <a:latin typeface="Montserrat"/>
                <a:ea typeface="Montserrat"/>
                <a:cs typeface="Montserrat"/>
                <a:sym typeface="Montserrat"/>
              </a:rPr>
              <a:t>HOMEWORK: Find difference between load event and DOMContentReady</a:t>
            </a:r>
            <a:endParaRPr sz="1500">
              <a:solidFill>
                <a:srgbClr val="CC0000"/>
              </a:solidFill>
              <a:latin typeface="Montserrat"/>
              <a:ea typeface="Montserrat"/>
              <a:cs typeface="Montserrat"/>
              <a:sym typeface="Montserrat"/>
            </a:endParaRPr>
          </a:p>
        </p:txBody>
      </p:sp>
      <p:sp>
        <p:nvSpPr>
          <p:cNvPr id="1541" name="Google Shape;1541;g7bcc08b58c_1_12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45"/>
        <p:cNvGrpSpPr/>
        <p:nvPr/>
      </p:nvGrpSpPr>
      <p:grpSpPr>
        <a:xfrm>
          <a:off x="0" y="0"/>
          <a:ext cx="0" cy="0"/>
          <a:chOff x="0" y="0"/>
          <a:chExt cx="0" cy="0"/>
        </a:xfrm>
      </p:grpSpPr>
      <p:sp>
        <p:nvSpPr>
          <p:cNvPr id="1546" name="Google Shape;1546;g7bcc08b58c_1_12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The “html()” and “text()” Method</a:t>
            </a:r>
            <a:endParaRPr sz="2500" b="1">
              <a:solidFill>
                <a:srgbClr val="073763"/>
              </a:solidFill>
              <a:latin typeface="Montserrat"/>
              <a:ea typeface="Montserrat"/>
              <a:cs typeface="Montserrat"/>
              <a:sym typeface="Montserrat"/>
            </a:endParaRPr>
          </a:p>
        </p:txBody>
      </p:sp>
      <p:sp>
        <p:nvSpPr>
          <p:cNvPr id="1547" name="Google Shape;1547;g7bcc08b58c_1_129"/>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We can use the html() method to get content of selected HTML element. This content can either be text or more HTML elements.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syntax is,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get values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$('selector').html()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set values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$('selector').html(childElement)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Let's try an example to understand it better.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$('ul').html()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$('li').eq(2).text() //3rd element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just to get just the text content we can use another method called text()</a:t>
            </a:r>
            <a:endParaRPr sz="1500">
              <a:solidFill>
                <a:srgbClr val="172746"/>
              </a:solidFill>
              <a:latin typeface="Montserrat"/>
              <a:ea typeface="Montserrat"/>
              <a:cs typeface="Montserrat"/>
              <a:sym typeface="Montserrat"/>
            </a:endParaRPr>
          </a:p>
        </p:txBody>
      </p:sp>
      <p:sp>
        <p:nvSpPr>
          <p:cNvPr id="1548" name="Google Shape;1548;g7bcc08b58c_1_12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43"/>
        <p:cNvGrpSpPr/>
        <p:nvPr/>
      </p:nvGrpSpPr>
      <p:grpSpPr>
        <a:xfrm>
          <a:off x="0" y="0"/>
          <a:ext cx="0" cy="0"/>
          <a:chOff x="0" y="0"/>
          <a:chExt cx="0" cy="0"/>
        </a:xfrm>
      </p:grpSpPr>
      <p:sp>
        <p:nvSpPr>
          <p:cNvPr id="244" name="Google Shape;244;g6bd6e8c6f1_0_15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Strings Functions</a:t>
            </a:r>
            <a:endParaRPr sz="2500" b="1">
              <a:solidFill>
                <a:srgbClr val="073763"/>
              </a:solidFill>
              <a:latin typeface="Montserrat"/>
              <a:ea typeface="Montserrat"/>
              <a:cs typeface="Montserrat"/>
              <a:sym typeface="Montserrat"/>
            </a:endParaRPr>
          </a:p>
        </p:txBody>
      </p:sp>
      <p:sp>
        <p:nvSpPr>
          <p:cNvPr id="245" name="Google Shape;245;g6bd6e8c6f1_0_153"/>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text1.</a:t>
            </a:r>
            <a:r>
              <a:rPr lang="en-US" sz="1500" b="1">
                <a:solidFill>
                  <a:srgbClr val="172746"/>
                </a:solidFill>
                <a:latin typeface="Montserrat"/>
                <a:ea typeface="Montserrat"/>
                <a:cs typeface="Montserrat"/>
                <a:sym typeface="Montserrat"/>
              </a:rPr>
              <a:t>toUpperCase()</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text1.</a:t>
            </a:r>
            <a:r>
              <a:rPr lang="en-US" sz="1500" b="1">
                <a:solidFill>
                  <a:srgbClr val="172746"/>
                </a:solidFill>
                <a:latin typeface="Montserrat"/>
                <a:ea typeface="Montserrat"/>
                <a:cs typeface="Montserrat"/>
                <a:sym typeface="Montserrat"/>
              </a:rPr>
              <a:t>toLowerCase()</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text1.</a:t>
            </a:r>
            <a:r>
              <a:rPr lang="en-US" sz="1500" b="1">
                <a:solidFill>
                  <a:srgbClr val="172746"/>
                </a:solidFill>
                <a:latin typeface="Montserrat"/>
                <a:ea typeface="Montserrat"/>
                <a:cs typeface="Montserrat"/>
                <a:sym typeface="Montserrat"/>
              </a:rPr>
              <a:t>concat</a:t>
            </a:r>
            <a:r>
              <a:rPr lang="en-US" sz="1500">
                <a:solidFill>
                  <a:srgbClr val="172746"/>
                </a:solidFill>
                <a:latin typeface="Montserrat"/>
                <a:ea typeface="Montserrat"/>
                <a:cs typeface="Montserrat"/>
                <a:sym typeface="Montserrat"/>
              </a:rPr>
              <a:t>(" ", text2, ...) //Concats two or more strings and returns the value.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str.</a:t>
            </a:r>
            <a:r>
              <a:rPr lang="en-US" sz="1500" b="1">
                <a:solidFill>
                  <a:srgbClr val="172746"/>
                </a:solidFill>
                <a:latin typeface="Montserrat"/>
                <a:ea typeface="Montserrat"/>
                <a:cs typeface="Montserrat"/>
                <a:sym typeface="Montserrat"/>
              </a:rPr>
              <a:t>trim()</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str.</a:t>
            </a:r>
            <a:r>
              <a:rPr lang="en-US" sz="1500" b="1">
                <a:solidFill>
                  <a:srgbClr val="172746"/>
                </a:solidFill>
                <a:latin typeface="Montserrat"/>
                <a:ea typeface="Montserrat"/>
                <a:cs typeface="Montserrat"/>
                <a:sym typeface="Montserrat"/>
              </a:rPr>
              <a:t>charAt</a:t>
            </a:r>
            <a:r>
              <a:rPr lang="en-US" sz="1500">
                <a:solidFill>
                  <a:srgbClr val="172746"/>
                </a:solidFill>
                <a:latin typeface="Montserrat"/>
                <a:ea typeface="Montserrat"/>
                <a:cs typeface="Montserrat"/>
                <a:sym typeface="Montserrat"/>
              </a:rPr>
              <a:t>(0);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txt.</a:t>
            </a:r>
            <a:r>
              <a:rPr lang="en-US" sz="1500" b="1">
                <a:solidFill>
                  <a:srgbClr val="172746"/>
                </a:solidFill>
                <a:latin typeface="Montserrat"/>
                <a:ea typeface="Montserrat"/>
                <a:cs typeface="Montserrat"/>
                <a:sym typeface="Montserrat"/>
              </a:rPr>
              <a:t>split</a:t>
            </a:r>
            <a:r>
              <a:rPr lang="en-US" sz="1500">
                <a:solidFill>
                  <a:srgbClr val="172746"/>
                </a:solidFill>
                <a:latin typeface="Montserrat"/>
                <a:ea typeface="Montserrat"/>
                <a:cs typeface="Montserrat"/>
                <a:sym typeface="Montserrat"/>
              </a:rPr>
              <a:t>(",");          // Split on commas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txt.split(" ");          // Split on spaces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txt.split("|");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txt.split(") //Convert entire string to array of characters</a:t>
            </a:r>
            <a:endParaRPr sz="1500">
              <a:solidFill>
                <a:srgbClr val="172746"/>
              </a:solidFill>
              <a:latin typeface="Montserrat"/>
              <a:ea typeface="Montserrat"/>
              <a:cs typeface="Montserrat"/>
              <a:sym typeface="Montserrat"/>
            </a:endParaRPr>
          </a:p>
        </p:txBody>
      </p:sp>
      <p:sp>
        <p:nvSpPr>
          <p:cNvPr id="246" name="Google Shape;246;g6bd6e8c6f1_0_15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52"/>
        <p:cNvGrpSpPr/>
        <p:nvPr/>
      </p:nvGrpSpPr>
      <p:grpSpPr>
        <a:xfrm>
          <a:off x="0" y="0"/>
          <a:ext cx="0" cy="0"/>
          <a:chOff x="0" y="0"/>
          <a:chExt cx="0" cy="0"/>
        </a:xfrm>
      </p:grpSpPr>
      <p:sp>
        <p:nvSpPr>
          <p:cNvPr id="1553" name="Google Shape;1553;g7bcc08b58c_1_13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Creating and Updating HTML Elements</a:t>
            </a:r>
            <a:endParaRPr sz="2500" b="1">
              <a:solidFill>
                <a:srgbClr val="073763"/>
              </a:solidFill>
              <a:latin typeface="Montserrat"/>
              <a:ea typeface="Montserrat"/>
              <a:cs typeface="Montserrat"/>
              <a:sym typeface="Montserrat"/>
            </a:endParaRPr>
          </a:p>
        </p:txBody>
      </p:sp>
      <p:sp>
        <p:nvSpPr>
          <p:cNvPr id="1554" name="Google Shape;1554;g7bcc08b58c_1_13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Vanilla JS: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var para = document.createElement("p");</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var textNode = document.createTextNode(‘Hello World’)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para.appendChild(textNode);         // Create text with DOM</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Using jQuery:</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$("&lt;p&gt;").text("Hello World");</a:t>
            </a:r>
            <a:endParaRPr sz="1500">
              <a:solidFill>
                <a:srgbClr val="172746"/>
              </a:solidFill>
              <a:latin typeface="Montserrat"/>
              <a:ea typeface="Montserrat"/>
              <a:cs typeface="Montserrat"/>
              <a:sym typeface="Montserrat"/>
            </a:endParaRPr>
          </a:p>
        </p:txBody>
      </p:sp>
      <p:sp>
        <p:nvSpPr>
          <p:cNvPr id="1555" name="Google Shape;1555;g7bcc08b58c_1_13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59"/>
        <p:cNvGrpSpPr/>
        <p:nvPr/>
      </p:nvGrpSpPr>
      <p:grpSpPr>
        <a:xfrm>
          <a:off x="0" y="0"/>
          <a:ext cx="0" cy="0"/>
          <a:chOff x="0" y="0"/>
          <a:chExt cx="0" cy="0"/>
        </a:xfrm>
      </p:grpSpPr>
      <p:sp>
        <p:nvSpPr>
          <p:cNvPr id="1560" name="Google Shape;1560;g7bcc08b58c_1_14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Adding and Deleting HTML Elements</a:t>
            </a:r>
            <a:endParaRPr sz="2500" b="1">
              <a:solidFill>
                <a:srgbClr val="073763"/>
              </a:solidFill>
              <a:latin typeface="Montserrat"/>
              <a:ea typeface="Montserrat"/>
              <a:cs typeface="Montserrat"/>
              <a:sym typeface="Montserrat"/>
            </a:endParaRPr>
          </a:p>
        </p:txBody>
      </p:sp>
      <p:sp>
        <p:nvSpPr>
          <p:cNvPr id="1561" name="Google Shape;1561;g7bcc08b58c_1_145"/>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append this to an HTML element we can use a jQuery method called append(). This method will add the newly created HTML element to the selected HTML element.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$("p").append(elem);</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also append multiple elements using the same append method.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pass multiple elements as arguments you can separate them by comma.</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$("p").append(p1, p2, p3, p4, ....);</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append new HTML element to the top we can use the prepend() method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$("p").prepend(elem);</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remove an HTML element you can use the remove() method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$('#logo').remove();</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CC0000"/>
                </a:solidFill>
                <a:latin typeface="Montserrat"/>
                <a:ea typeface="Montserrat"/>
                <a:cs typeface="Montserrat"/>
                <a:sym typeface="Montserrat"/>
              </a:rPr>
              <a:t>HOMEWORK: Find jquery equivalent of insertBefore()</a:t>
            </a:r>
            <a:endParaRPr sz="1500" b="1">
              <a:solidFill>
                <a:srgbClr val="CC0000"/>
              </a:solidFill>
              <a:latin typeface="Montserrat"/>
              <a:ea typeface="Montserrat"/>
              <a:cs typeface="Montserrat"/>
              <a:sym typeface="Montserrat"/>
            </a:endParaRPr>
          </a:p>
        </p:txBody>
      </p:sp>
      <p:sp>
        <p:nvSpPr>
          <p:cNvPr id="1562" name="Google Shape;1562;g7bcc08b58c_1_14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66"/>
        <p:cNvGrpSpPr/>
        <p:nvPr/>
      </p:nvGrpSpPr>
      <p:grpSpPr>
        <a:xfrm>
          <a:off x="0" y="0"/>
          <a:ext cx="0" cy="0"/>
          <a:chOff x="0" y="0"/>
          <a:chExt cx="0" cy="0"/>
        </a:xfrm>
      </p:grpSpPr>
      <p:sp>
        <p:nvSpPr>
          <p:cNvPr id="1567" name="Google Shape;1567;g7bcc08b58c_1_15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Adding and Updating CSS</a:t>
            </a:r>
            <a:endParaRPr sz="2500" b="1">
              <a:solidFill>
                <a:srgbClr val="073763"/>
              </a:solidFill>
              <a:latin typeface="Montserrat"/>
              <a:ea typeface="Montserrat"/>
              <a:cs typeface="Montserrat"/>
              <a:sym typeface="Montserrat"/>
            </a:endParaRPr>
          </a:p>
        </p:txBody>
      </p:sp>
      <p:sp>
        <p:nvSpPr>
          <p:cNvPr id="1568" name="Google Shape;1568;g7bcc08b58c_1_152"/>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get CSS of an HTML element. We can use the css() method. It accepts the css property name as an argument and it returns the value of the first matched HTML element.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syntax is as follows: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$('selector').css({property-name});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set or update styles we can use the same function and instead of passing one argument we will pass two. The first one will be the property-name and the second one will be it's value.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We can also set multiple styles using the same css method. Now instead of passing property name and value we pass an object with multiple property name and values as key-value pairs.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$("p").css({"background-color": "yellow", "font-size": "200%"});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1569" name="Google Shape;1569;g7bcc08b58c_1_15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73"/>
        <p:cNvGrpSpPr/>
        <p:nvPr/>
      </p:nvGrpSpPr>
      <p:grpSpPr>
        <a:xfrm>
          <a:off x="0" y="0"/>
          <a:ext cx="0" cy="0"/>
          <a:chOff x="0" y="0"/>
          <a:chExt cx="0" cy="0"/>
        </a:xfrm>
      </p:grpSpPr>
      <p:sp>
        <p:nvSpPr>
          <p:cNvPr id="1574" name="Google Shape;1574;g7bcc08b58c_1_16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Adding and Removing Classes</a:t>
            </a:r>
            <a:endParaRPr sz="2500" b="1">
              <a:solidFill>
                <a:srgbClr val="073763"/>
              </a:solidFill>
              <a:latin typeface="Montserrat"/>
              <a:ea typeface="Montserrat"/>
              <a:cs typeface="Montserrat"/>
              <a:sym typeface="Montserrat"/>
            </a:endParaRPr>
          </a:p>
        </p:txBody>
      </p:sp>
      <p:sp>
        <p:nvSpPr>
          <p:cNvPr id="1575" name="Google Shape;1575;g7bcc08b58c_1_16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add a new class we can use another method called addClass() and we pass the class name as an argument.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$("div").addClass("important");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remove a class we can use the removeClass method.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$("p").removeClass("blue");</a:t>
            </a:r>
            <a:endParaRPr sz="1500">
              <a:solidFill>
                <a:srgbClr val="172746"/>
              </a:solidFill>
              <a:latin typeface="Montserrat"/>
              <a:ea typeface="Montserrat"/>
              <a:cs typeface="Montserrat"/>
              <a:sym typeface="Montserrat"/>
            </a:endParaRPr>
          </a:p>
        </p:txBody>
      </p:sp>
      <p:sp>
        <p:nvSpPr>
          <p:cNvPr id="1576" name="Google Shape;1576;g7bcc08b58c_1_16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80"/>
        <p:cNvGrpSpPr/>
        <p:nvPr/>
      </p:nvGrpSpPr>
      <p:grpSpPr>
        <a:xfrm>
          <a:off x="0" y="0"/>
          <a:ext cx="0" cy="0"/>
          <a:chOff x="0" y="0"/>
          <a:chExt cx="0" cy="0"/>
        </a:xfrm>
      </p:grpSpPr>
      <p:sp>
        <p:nvSpPr>
          <p:cNvPr id="1581" name="Google Shape;1581;g7bcc08b58c_1_16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Events</a:t>
            </a:r>
            <a:endParaRPr sz="2500" b="1">
              <a:solidFill>
                <a:srgbClr val="073763"/>
              </a:solidFill>
              <a:latin typeface="Montserrat"/>
              <a:ea typeface="Montserrat"/>
              <a:cs typeface="Montserrat"/>
              <a:sym typeface="Montserrat"/>
            </a:endParaRPr>
          </a:p>
        </p:txBody>
      </p:sp>
      <p:sp>
        <p:nvSpPr>
          <p:cNvPr id="1582" name="Google Shape;1582;g7bcc08b58c_1_16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We can use the event name followed by parenthesis.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This is the syntax to handle events on selected HTML element or elements.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$('selector').event-name(function() {</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    // Do something on event trigger</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 eg,</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let's try the click event.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$("btn-add").click(function(e){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$(this)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583" name="Google Shape;1583;g7bcc08b58c_1_16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87"/>
        <p:cNvGrpSpPr/>
        <p:nvPr/>
      </p:nvGrpSpPr>
      <p:grpSpPr>
        <a:xfrm>
          <a:off x="0" y="0"/>
          <a:ext cx="0" cy="0"/>
          <a:chOff x="0" y="0"/>
          <a:chExt cx="0" cy="0"/>
        </a:xfrm>
      </p:grpSpPr>
      <p:sp>
        <p:nvSpPr>
          <p:cNvPr id="1588" name="Google Shape;1588;g7bcc08b58c_1_17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Events</a:t>
            </a:r>
            <a:endParaRPr sz="2500" b="1">
              <a:solidFill>
                <a:srgbClr val="073763"/>
              </a:solidFill>
              <a:latin typeface="Montserrat"/>
              <a:ea typeface="Montserrat"/>
              <a:cs typeface="Montserrat"/>
              <a:sym typeface="Montserrat"/>
            </a:endParaRPr>
          </a:p>
        </p:txBody>
      </p:sp>
      <p:sp>
        <p:nvSpPr>
          <p:cNvPr id="1589" name="Google Shape;1589;g7bcc08b58c_1_17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add multiple events we can use on method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$("input").</a:t>
            </a:r>
            <a:r>
              <a:rPr lang="en-US" sz="1500" b="1">
                <a:solidFill>
                  <a:srgbClr val="172746"/>
                </a:solidFill>
                <a:latin typeface="Montserrat"/>
                <a:ea typeface="Montserrat"/>
                <a:cs typeface="Montserrat"/>
                <a:sym typeface="Montserrat"/>
              </a:rPr>
              <a:t>on</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'input' : function(e){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console.log(e.target.value); //We can also use this to get current element.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$(this).css("background-color", "yellow");</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'blur': function(e){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console.log(e.target.value);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$(this).css("background-color", "green");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590" name="Google Shape;1590;g7bcc08b58c_1_17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94"/>
        <p:cNvGrpSpPr/>
        <p:nvPr/>
      </p:nvGrpSpPr>
      <p:grpSpPr>
        <a:xfrm>
          <a:off x="0" y="0"/>
          <a:ext cx="0" cy="0"/>
          <a:chOff x="0" y="0"/>
          <a:chExt cx="0" cy="0"/>
        </a:xfrm>
      </p:grpSpPr>
      <p:sp>
        <p:nvSpPr>
          <p:cNvPr id="1595" name="Google Shape;1595;g7bcc08b58c_1_18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AJAX Calls</a:t>
            </a:r>
            <a:endParaRPr sz="2500" b="1">
              <a:solidFill>
                <a:srgbClr val="073763"/>
              </a:solidFill>
              <a:latin typeface="Montserrat"/>
              <a:ea typeface="Montserrat"/>
              <a:cs typeface="Montserrat"/>
              <a:sym typeface="Montserrat"/>
            </a:endParaRPr>
          </a:p>
        </p:txBody>
      </p:sp>
      <p:sp>
        <p:nvSpPr>
          <p:cNvPr id="1596" name="Google Shape;1596;g7bcc08b58c_1_18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jQuery also supports AJAX calls and it gives us access to methods to make HTTP calls.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Say you wanted to fetch some data from the backend. In this case you will make a GET call and for that jQuery has a method which is called GET.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This is the syntax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$.get(URL,callback).fail(callback);</a:t>
            </a: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callback() function is called when the request is completed.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You don't have to create XMLHTTPrequest objects or listen to status changes. jQuery handles everything for you.</a:t>
            </a:r>
            <a:endParaRPr sz="1500">
              <a:solidFill>
                <a:srgbClr val="172746"/>
              </a:solidFill>
              <a:latin typeface="Montserrat"/>
              <a:ea typeface="Montserrat"/>
              <a:cs typeface="Montserrat"/>
              <a:sym typeface="Montserrat"/>
            </a:endParaRPr>
          </a:p>
        </p:txBody>
      </p:sp>
      <p:sp>
        <p:nvSpPr>
          <p:cNvPr id="1597" name="Google Shape;1597;g7bcc08b58c_1_18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01"/>
        <p:cNvGrpSpPr/>
        <p:nvPr/>
      </p:nvGrpSpPr>
      <p:grpSpPr>
        <a:xfrm>
          <a:off x="0" y="0"/>
          <a:ext cx="0" cy="0"/>
          <a:chOff x="0" y="0"/>
          <a:chExt cx="0" cy="0"/>
        </a:xfrm>
      </p:grpSpPr>
      <p:sp>
        <p:nvSpPr>
          <p:cNvPr id="1602" name="Google Shape;1602;g7bcc08b58c_1_18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AJAX Calls: POST</a:t>
            </a:r>
            <a:endParaRPr sz="2500" b="1">
              <a:solidFill>
                <a:srgbClr val="073763"/>
              </a:solidFill>
              <a:latin typeface="Montserrat"/>
              <a:ea typeface="Montserrat"/>
              <a:cs typeface="Montserrat"/>
              <a:sym typeface="Montserrat"/>
            </a:endParaRPr>
          </a:p>
        </p:txBody>
      </p:sp>
      <p:sp>
        <p:nvSpPr>
          <p:cNvPr id="1603" name="Google Shape;1603;g7bcc08b58c_1_18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make POST calls you can use the POST method.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$.post(URL,data,callback)</a:t>
            </a:r>
            <a:r>
              <a:rPr lang="en-US" sz="1500">
                <a:solidFill>
                  <a:srgbClr val="172746"/>
                </a:solidFill>
                <a:latin typeface="Montserrat"/>
                <a:ea typeface="Montserrat"/>
                <a:cs typeface="Montserrat"/>
                <a:sym typeface="Montserrat"/>
              </a:rPr>
              <a:t>; //It accept 3 parameters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First, is the URL or the API Endpoint.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Second, is the data that needs to be sent to the backend. You can directly pass JSON objects, you don’t have to convert it to string.</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Third is the callback function which is called when the request is completed.</a:t>
            </a:r>
            <a:endParaRPr sz="1500">
              <a:solidFill>
                <a:srgbClr val="172746"/>
              </a:solidFill>
              <a:latin typeface="Montserrat"/>
              <a:ea typeface="Montserrat"/>
              <a:cs typeface="Montserrat"/>
              <a:sym typeface="Montserrat"/>
            </a:endParaRPr>
          </a:p>
        </p:txBody>
      </p:sp>
      <p:sp>
        <p:nvSpPr>
          <p:cNvPr id="1604" name="Google Shape;1604;g7bcc08b58c_1_18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08"/>
        <p:cNvGrpSpPr/>
        <p:nvPr/>
      </p:nvGrpSpPr>
      <p:grpSpPr>
        <a:xfrm>
          <a:off x="0" y="0"/>
          <a:ext cx="0" cy="0"/>
          <a:chOff x="0" y="0"/>
          <a:chExt cx="0" cy="0"/>
        </a:xfrm>
      </p:grpSpPr>
      <p:sp>
        <p:nvSpPr>
          <p:cNvPr id="1609" name="Google Shape;1609;g7bcc08b58c_1_19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AJAX Calls: PUT, DELETE etc</a:t>
            </a:r>
            <a:endParaRPr sz="2500" b="1">
              <a:solidFill>
                <a:srgbClr val="073763"/>
              </a:solidFill>
              <a:latin typeface="Montserrat"/>
              <a:ea typeface="Montserrat"/>
              <a:cs typeface="Montserrat"/>
              <a:sym typeface="Montserrat"/>
            </a:endParaRPr>
          </a:p>
        </p:txBody>
      </p:sp>
      <p:sp>
        <p:nvSpPr>
          <p:cNvPr id="1610" name="Google Shape;1610;g7bcc08b58c_1_19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$.ajax({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type: "PUT",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url: "api-endpoint",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data: {some-json-obj-or-array},</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success: function(response)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Do stuff</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error: function(request,status,errorThrown)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There's been an error, do something with it!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Only use status and errorThrown.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Chances are request will not have anything in it.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1611" name="Google Shape;1611;g7bcc08b58c_1_19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pic>
        <p:nvPicPr>
          <p:cNvPr id="1616" name="Google Shape;1616;g7bcc08b58c_1_202"/>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617" name="Google Shape;1617;g7bcc08b58c_1_202"/>
          <p:cNvSpPr txBox="1"/>
          <p:nvPr/>
        </p:nvSpPr>
        <p:spPr>
          <a:xfrm>
            <a:off x="457200" y="1806300"/>
            <a:ext cx="8229600" cy="153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Practice Problem:</a:t>
            </a:r>
            <a:endParaRPr sz="4800" b="1">
              <a:solidFill>
                <a:srgbClr val="EFEFE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Video Player</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50"/>
        <p:cNvGrpSpPr/>
        <p:nvPr/>
      </p:nvGrpSpPr>
      <p:grpSpPr>
        <a:xfrm>
          <a:off x="0" y="0"/>
          <a:ext cx="0" cy="0"/>
          <a:chOff x="0" y="0"/>
          <a:chExt cx="0" cy="0"/>
        </a:xfrm>
      </p:grpSpPr>
      <p:sp>
        <p:nvSpPr>
          <p:cNvPr id="251" name="Google Shape;251;g6bd6e8c6f1_0_16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Strings Functions: Practice Problems</a:t>
            </a:r>
            <a:endParaRPr sz="2500" b="1">
              <a:solidFill>
                <a:srgbClr val="073763"/>
              </a:solidFill>
              <a:latin typeface="Montserrat"/>
              <a:ea typeface="Montserrat"/>
              <a:cs typeface="Montserrat"/>
              <a:sym typeface="Montserrat"/>
            </a:endParaRPr>
          </a:p>
        </p:txBody>
      </p:sp>
      <p:sp>
        <p:nvSpPr>
          <p:cNvPr id="252" name="Google Shape;252;g6bd6e8c6f1_0_167"/>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Try to answer the following questions.</a:t>
            </a:r>
            <a:endParaRPr sz="12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a:solidFill>
                  <a:srgbClr val="172746"/>
                </a:solidFill>
                <a:latin typeface="Montserrat"/>
                <a:ea typeface="Montserrat"/>
                <a:cs typeface="Montserrat"/>
                <a:sym typeface="Montserrat"/>
              </a:rPr>
              <a:t>var str1 = 'Today is';</a:t>
            </a:r>
            <a:endParaRPr>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a:solidFill>
                  <a:srgbClr val="172746"/>
                </a:solidFill>
                <a:latin typeface="Montserrat"/>
                <a:ea typeface="Montserrat"/>
                <a:cs typeface="Montserrat"/>
                <a:sym typeface="Montserrat"/>
              </a:rPr>
              <a:t>var str2 = '      a beautiful day     '</a:t>
            </a:r>
            <a:endParaRPr>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a:solidFill>
                  <a:srgbClr val="172746"/>
                </a:solidFill>
                <a:latin typeface="Montserrat"/>
                <a:ea typeface="Montserrat"/>
                <a:cs typeface="Montserrat"/>
                <a:sym typeface="Montserrat"/>
              </a:rPr>
              <a:t>var str3 = ' In Hawaii.     '</a:t>
            </a:r>
            <a:endParaRPr>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a:solidFill>
                  <a:srgbClr val="172746"/>
                </a:solidFill>
                <a:latin typeface="Montserrat"/>
                <a:ea typeface="Montserrat"/>
                <a:cs typeface="Montserrat"/>
                <a:sym typeface="Montserrat"/>
              </a:rPr>
              <a:t>Result = 'Today is a beautiful day In Hawaii.'</a:t>
            </a:r>
            <a:endParaRPr>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a:solidFill>
                  <a:srgbClr val="172746"/>
                </a:solidFill>
                <a:latin typeface="Montserrat"/>
                <a:ea typeface="Montserrat"/>
                <a:cs typeface="Montserrat"/>
                <a:sym typeface="Montserrat"/>
              </a:rPr>
              <a:t>1. Use the str1, str2, str3 variables to create the Result string. Keep the extra spaces, lowercase and uppercase letters in mind.</a:t>
            </a:r>
            <a:endParaRPr>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a:solidFill>
                  <a:srgbClr val="172746"/>
                </a:solidFill>
                <a:latin typeface="Montserrat"/>
                <a:ea typeface="Montserrat"/>
                <a:cs typeface="Montserrat"/>
                <a:sym typeface="Montserrat"/>
              </a:rPr>
              <a:t>var mStr = 'Mo Tu We Th Fr Sa Su'</a:t>
            </a:r>
            <a:endParaRPr>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a:solidFill>
                  <a:srgbClr val="172746"/>
                </a:solidFill>
                <a:latin typeface="Montserrat"/>
                <a:ea typeface="Montserrat"/>
                <a:cs typeface="Montserrat"/>
                <a:sym typeface="Montserrat"/>
              </a:rPr>
              <a:t>2. Convert this string to an array which holds different days. Also, capitalize all the characters.</a:t>
            </a:r>
            <a:endParaRPr sz="1500">
              <a:solidFill>
                <a:srgbClr val="172746"/>
              </a:solidFill>
              <a:latin typeface="Montserrat"/>
              <a:ea typeface="Montserrat"/>
              <a:cs typeface="Montserrat"/>
              <a:sym typeface="Montserrat"/>
            </a:endParaRPr>
          </a:p>
        </p:txBody>
      </p:sp>
      <p:sp>
        <p:nvSpPr>
          <p:cNvPr id="253" name="Google Shape;253;g6bd6e8c6f1_0_16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21"/>
        <p:cNvGrpSpPr/>
        <p:nvPr/>
      </p:nvGrpSpPr>
      <p:grpSpPr>
        <a:xfrm>
          <a:off x="0" y="0"/>
          <a:ext cx="0" cy="0"/>
          <a:chOff x="0" y="0"/>
          <a:chExt cx="0" cy="0"/>
        </a:xfrm>
      </p:grpSpPr>
      <p:pic>
        <p:nvPicPr>
          <p:cNvPr id="1622" name="Google Shape;1622;g7bcc08b58c_1_217"/>
          <p:cNvPicPr preferRelativeResize="0"/>
          <p:nvPr/>
        </p:nvPicPr>
        <p:blipFill rotWithShape="1">
          <a:blip r:embed="rId3">
            <a:alphaModFix/>
          </a:blip>
          <a:srcRect b="68243"/>
          <a:stretch/>
        </p:blipFill>
        <p:spPr>
          <a:xfrm>
            <a:off x="0" y="0"/>
            <a:ext cx="9144000" cy="5143502"/>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26"/>
        <p:cNvGrpSpPr/>
        <p:nvPr/>
      </p:nvGrpSpPr>
      <p:grpSpPr>
        <a:xfrm>
          <a:off x="0" y="0"/>
          <a:ext cx="0" cy="0"/>
          <a:chOff x="0" y="0"/>
          <a:chExt cx="0" cy="0"/>
        </a:xfrm>
      </p:grpSpPr>
      <p:sp>
        <p:nvSpPr>
          <p:cNvPr id="1627" name="Google Shape;1627;g7bcc08b58c_1_22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Application Data</a:t>
            </a:r>
            <a:endParaRPr sz="2500" b="1">
              <a:solidFill>
                <a:srgbClr val="073763"/>
              </a:solidFill>
              <a:latin typeface="Montserrat"/>
              <a:ea typeface="Montserrat"/>
              <a:cs typeface="Montserrat"/>
              <a:sym typeface="Montserrat"/>
            </a:endParaRPr>
          </a:p>
        </p:txBody>
      </p:sp>
      <p:sp>
        <p:nvSpPr>
          <p:cNvPr id="1628" name="Google Shape;1628;g7bcc08b58c_1_22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500"/>
              <a:buFont typeface="Arial"/>
              <a:buNone/>
            </a:pPr>
            <a:r>
              <a:rPr lang="en-US" sz="1500">
                <a:solidFill>
                  <a:srgbClr val="172746"/>
                </a:solidFill>
                <a:latin typeface="Montserrat"/>
                <a:ea typeface="Montserrat"/>
                <a:cs typeface="Montserrat"/>
                <a:sym typeface="Montserrat"/>
              </a:rPr>
              <a:t>List of Functionalities: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the web-app is opened the playlist is loaded from backed.</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 first video from the playlist is loaded in the details section.</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user clicks on a video card from playlist, that video is loaded in the details section and the page is scrolled to the top.</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Currently, played video is highlighted in the playlist.</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user clicks on Like Button the video gets liked/unliked based on the current status.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user clicks on Bookmark Button the video gets saved/unsaved based on the current status.</a:t>
            </a:r>
            <a:endParaRPr sz="1500">
              <a:solidFill>
                <a:srgbClr val="172746"/>
              </a:solidFill>
              <a:latin typeface="Montserrat"/>
              <a:ea typeface="Montserrat"/>
              <a:cs typeface="Montserrat"/>
              <a:sym typeface="Montserrat"/>
            </a:endParaRPr>
          </a:p>
        </p:txBody>
      </p:sp>
      <p:sp>
        <p:nvSpPr>
          <p:cNvPr id="1629" name="Google Shape;1629;g7bcc08b58c_1_22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33"/>
        <p:cNvGrpSpPr/>
        <p:nvPr/>
      </p:nvGrpSpPr>
      <p:grpSpPr>
        <a:xfrm>
          <a:off x="0" y="0"/>
          <a:ext cx="0" cy="0"/>
          <a:chOff x="0" y="0"/>
          <a:chExt cx="0" cy="0"/>
        </a:xfrm>
      </p:grpSpPr>
      <p:sp>
        <p:nvSpPr>
          <p:cNvPr id="1634" name="Google Shape;1634;g7bcc08b58c_1_20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Application Data</a:t>
            </a:r>
            <a:endParaRPr sz="2500" b="1">
              <a:solidFill>
                <a:srgbClr val="073763"/>
              </a:solidFill>
              <a:latin typeface="Montserrat"/>
              <a:ea typeface="Montserrat"/>
              <a:cs typeface="Montserrat"/>
              <a:sym typeface="Montserrat"/>
            </a:endParaRPr>
          </a:p>
        </p:txBody>
      </p:sp>
      <p:sp>
        <p:nvSpPr>
          <p:cNvPr id="1635" name="Google Shape;1635;g7bcc08b58c_1_207"/>
          <p:cNvSpPr txBox="1"/>
          <p:nvPr/>
        </p:nvSpPr>
        <p:spPr>
          <a:xfrm>
            <a:off x="593150" y="5974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Application Screenshot: https://i.imgur.com/aRpuIpm.png</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Get Playlist: </a:t>
            </a:r>
            <a:r>
              <a:rPr lang="en-US" sz="1500" u="sng">
                <a:solidFill>
                  <a:schemeClr val="hlink"/>
                </a:solidFill>
                <a:latin typeface="Montserrat"/>
                <a:ea typeface="Montserrat"/>
                <a:cs typeface="Montserrat"/>
                <a:sym typeface="Montserrat"/>
                <a:hlinkClick r:id="rId3"/>
              </a:rPr>
              <a:t>https://5d76bf96515d1a0014085cf9.mockapi.io/playlist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Get Video Details: </a:t>
            </a:r>
            <a:r>
              <a:rPr lang="en-US" sz="1500" u="sng">
                <a:solidFill>
                  <a:schemeClr val="hlink"/>
                </a:solidFill>
                <a:latin typeface="Montserrat"/>
                <a:ea typeface="Montserrat"/>
                <a:cs typeface="Montserrat"/>
                <a:sym typeface="Montserrat"/>
                <a:hlinkClick r:id="rId4"/>
              </a:rPr>
              <a:t>https://5d76bf96515d1a0014085cf9.mockapi.io/video/1</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LIKE UPDATE: </a:t>
            </a:r>
            <a:r>
              <a:rPr lang="en-US" sz="1500" u="sng">
                <a:solidFill>
                  <a:schemeClr val="accent5"/>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https://5d76bf96515d1a0014085cf9.mockapi.io/video/1</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{“isLiked”: true},{“isLiked”: false}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500"/>
              <a:buFont typeface="Arial"/>
              <a:buNone/>
            </a:pPr>
            <a:r>
              <a:rPr lang="en-US" sz="1500">
                <a:solidFill>
                  <a:srgbClr val="172746"/>
                </a:solidFill>
                <a:latin typeface="Montserrat"/>
                <a:ea typeface="Montserrat"/>
                <a:cs typeface="Montserrat"/>
                <a:sym typeface="Montserrat"/>
              </a:rPr>
              <a:t>BOOKMARK UPDATE: </a:t>
            </a:r>
            <a:r>
              <a:rPr lang="en-US" sz="1500" u="sng">
                <a:solidFill>
                  <a:schemeClr val="accent5"/>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https://5d76bf96515d1a0014085cf9.mockapi.io/video/1</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500"/>
              <a:buFont typeface="Arial"/>
              <a:buNone/>
            </a:pPr>
            <a:r>
              <a:rPr lang="en-US" sz="1500">
                <a:solidFill>
                  <a:srgbClr val="172746"/>
                </a:solidFill>
                <a:latin typeface="Montserrat"/>
                <a:ea typeface="Montserrat"/>
                <a:cs typeface="Montserrat"/>
                <a:sym typeface="Montserrat"/>
              </a:rPr>
              <a:t>{“isSaved”: true},{“isSaved”: false}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5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500"/>
              <a:buFont typeface="Arial"/>
              <a:buNone/>
            </a:pPr>
            <a:r>
              <a:rPr lang="en-US" sz="1500">
                <a:solidFill>
                  <a:srgbClr val="172746"/>
                </a:solidFill>
                <a:latin typeface="Montserrat"/>
                <a:ea typeface="Montserrat"/>
                <a:cs typeface="Montserrat"/>
                <a:sym typeface="Montserrat"/>
              </a:rPr>
              <a:t>&lt;iframe id="video-player" src="https://player.vimeo.com/video/190062231" frameborder="0" webkitallowfullscreen mozallowfullscreen allowfullscreen&gt;&lt;/iframe&gt;</a:t>
            </a:r>
            <a:endParaRPr sz="1500">
              <a:solidFill>
                <a:srgbClr val="172746"/>
              </a:solidFill>
              <a:latin typeface="Montserrat"/>
              <a:ea typeface="Montserrat"/>
              <a:cs typeface="Montserrat"/>
              <a:sym typeface="Montserrat"/>
            </a:endParaRPr>
          </a:p>
        </p:txBody>
      </p:sp>
      <p:sp>
        <p:nvSpPr>
          <p:cNvPr id="1636" name="Google Shape;1636;g7bcc08b58c_1_20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g6c5476dd52_0_115"/>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642" name="Google Shape;1642;g6c5476dd52_0_115"/>
          <p:cNvSpPr txBox="1"/>
          <p:nvPr/>
        </p:nvSpPr>
        <p:spPr>
          <a:xfrm>
            <a:off x="457200" y="1765650"/>
            <a:ext cx="8229600" cy="16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2700"/>
              <a:buFont typeface="Arial"/>
              <a:buNone/>
            </a:pPr>
            <a:r>
              <a:rPr lang="en-US" sz="4800" b="1">
                <a:solidFill>
                  <a:srgbClr val="EFEFEF"/>
                </a:solidFill>
                <a:latin typeface="Montserrat"/>
                <a:ea typeface="Montserrat"/>
                <a:cs typeface="Montserrat"/>
                <a:sym typeface="Montserrat"/>
              </a:rPr>
              <a:t>Practice Problem:</a:t>
            </a:r>
            <a:endParaRPr sz="4800" b="1">
              <a:solidFill>
                <a:srgbClr val="EFEFE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Music Player</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46"/>
        <p:cNvGrpSpPr/>
        <p:nvPr/>
      </p:nvGrpSpPr>
      <p:grpSpPr>
        <a:xfrm>
          <a:off x="0" y="0"/>
          <a:ext cx="0" cy="0"/>
          <a:chOff x="0" y="0"/>
          <a:chExt cx="0" cy="0"/>
        </a:xfrm>
      </p:grpSpPr>
      <p:pic>
        <p:nvPicPr>
          <p:cNvPr id="1647" name="Google Shape;1647;g6c5476dd52_0_120"/>
          <p:cNvPicPr preferRelativeResize="0"/>
          <p:nvPr/>
        </p:nvPicPr>
        <p:blipFill rotWithShape="1">
          <a:blip r:embed="rId3">
            <a:alphaModFix/>
          </a:blip>
          <a:srcRect l="8704" t="11987" r="9408" b="5169"/>
          <a:stretch/>
        </p:blipFill>
        <p:spPr>
          <a:xfrm>
            <a:off x="0" y="0"/>
            <a:ext cx="9144000" cy="514350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51"/>
        <p:cNvGrpSpPr/>
        <p:nvPr/>
      </p:nvGrpSpPr>
      <p:grpSpPr>
        <a:xfrm>
          <a:off x="0" y="0"/>
          <a:ext cx="0" cy="0"/>
          <a:chOff x="0" y="0"/>
          <a:chExt cx="0" cy="0"/>
        </a:xfrm>
      </p:grpSpPr>
      <p:sp>
        <p:nvSpPr>
          <p:cNvPr id="1652" name="Google Shape;1652;g6c5476dd52_0_12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Music Player: Features</a:t>
            </a:r>
            <a:endParaRPr sz="2500" b="1">
              <a:solidFill>
                <a:srgbClr val="073763"/>
              </a:solidFill>
              <a:latin typeface="Montserrat"/>
              <a:ea typeface="Montserrat"/>
              <a:cs typeface="Montserrat"/>
              <a:sym typeface="Montserrat"/>
            </a:endParaRPr>
          </a:p>
        </p:txBody>
      </p:sp>
      <p:sp>
        <p:nvSpPr>
          <p:cNvPr id="1653" name="Google Shape;1653;g6c5476dd52_0_124"/>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Here is the list of features for Music Player:</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By default the first song should loaded.</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the user clicks on the play/pause button the song should play/pause and the icon should get updated.</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When a song finishes then the next song should be played automatically.</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On repeat icon click enable repeat track i.e., the same track should be played over and over.</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On shuffle click enable shuffling i.e., the next button should play a random track.</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Seek  Functionality in progress bar.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Submit it before 9:00 PM tomorrow.</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Music Player: </a:t>
            </a:r>
            <a:r>
              <a:rPr lang="en-US" sz="1500" u="sng">
                <a:solidFill>
                  <a:schemeClr val="hlink"/>
                </a:solidFill>
                <a:latin typeface="Montserrat"/>
                <a:ea typeface="Montserrat"/>
                <a:cs typeface="Montserrat"/>
                <a:sym typeface="Montserrat"/>
                <a:hlinkClick r:id="rId3"/>
              </a:rPr>
              <a:t>https://reactmusicplayer-ab9e4.firebaseapp.com/</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URL to get data for Music Player: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u="sng">
                <a:solidFill>
                  <a:schemeClr val="hlink"/>
                </a:solidFill>
                <a:latin typeface="Montserrat"/>
                <a:ea typeface="Montserrat"/>
                <a:cs typeface="Montserrat"/>
                <a:sym typeface="Montserrat"/>
                <a:hlinkClick r:id="rId4"/>
              </a:rPr>
              <a:t>http://5dd1894f15bbc2001448d28e.mockapi.io/playlist</a:t>
            </a:r>
            <a:endParaRPr sz="1500">
              <a:solidFill>
                <a:srgbClr val="172746"/>
              </a:solidFill>
              <a:latin typeface="Montserrat"/>
              <a:ea typeface="Montserrat"/>
              <a:cs typeface="Montserrat"/>
              <a:sym typeface="Montserrat"/>
            </a:endParaRPr>
          </a:p>
        </p:txBody>
      </p:sp>
      <p:sp>
        <p:nvSpPr>
          <p:cNvPr id="1654" name="Google Shape;1654;g6c5476dd52_0_12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pic>
        <p:nvPicPr>
          <p:cNvPr id="1659" name="Google Shape;1659;g41960fbd57_0_62"/>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660" name="Google Shape;1660;g41960fbd57_0_62"/>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i="0" u="none" strike="noStrike" cap="none">
                <a:solidFill>
                  <a:srgbClr val="EFEFEF"/>
                </a:solidFill>
                <a:latin typeface="Montserrat"/>
                <a:ea typeface="Montserrat"/>
                <a:cs typeface="Montserrat"/>
                <a:sym typeface="Montserrat"/>
              </a:rPr>
              <a:t>KEEP LEARNING!!</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pic>
        <p:nvPicPr>
          <p:cNvPr id="1665" name="Google Shape;1665;g7bcc08b58c_1_0"/>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666" name="Google Shape;1666;g7bcc08b58c_1_0"/>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HEADING</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70"/>
        <p:cNvGrpSpPr/>
        <p:nvPr/>
      </p:nvGrpSpPr>
      <p:grpSpPr>
        <a:xfrm>
          <a:off x="0" y="0"/>
          <a:ext cx="0" cy="0"/>
          <a:chOff x="0" y="0"/>
          <a:chExt cx="0" cy="0"/>
        </a:xfrm>
      </p:grpSpPr>
      <p:sp>
        <p:nvSpPr>
          <p:cNvPr id="1671" name="Google Shape;1671;g7bcc08b58c_1_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Test Heading!!</a:t>
            </a:r>
            <a:endParaRPr sz="2500" b="1">
              <a:solidFill>
                <a:srgbClr val="073763"/>
              </a:solidFill>
              <a:latin typeface="Montserrat"/>
              <a:ea typeface="Montserrat"/>
              <a:cs typeface="Montserrat"/>
              <a:sym typeface="Montserrat"/>
            </a:endParaRPr>
          </a:p>
        </p:txBody>
      </p:sp>
      <p:sp>
        <p:nvSpPr>
          <p:cNvPr id="1672" name="Google Shape;1672;g7bcc08b58c_1_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Lorem Ipsum Dolor</a:t>
            </a:r>
            <a:endParaRPr sz="1500" i="0" u="none" strike="noStrike" cap="none">
              <a:solidFill>
                <a:srgbClr val="172746"/>
              </a:solidFill>
              <a:latin typeface="Montserrat"/>
              <a:ea typeface="Montserrat"/>
              <a:cs typeface="Montserrat"/>
              <a:sym typeface="Montserrat"/>
            </a:endParaRPr>
          </a:p>
        </p:txBody>
      </p:sp>
      <p:sp>
        <p:nvSpPr>
          <p:cNvPr id="1673" name="Google Shape;1673;g7bcc08b58c_1_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pic>
        <p:nvPicPr>
          <p:cNvPr id="1678" name="Google Shape;1678;g7bcc08b58c_1_29"/>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1679" name="Google Shape;1679;g7bcc08b58c_1_29"/>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OOPs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57"/>
        <p:cNvGrpSpPr/>
        <p:nvPr/>
      </p:nvGrpSpPr>
      <p:grpSpPr>
        <a:xfrm>
          <a:off x="0" y="0"/>
          <a:ext cx="0" cy="0"/>
          <a:chOff x="0" y="0"/>
          <a:chExt cx="0" cy="0"/>
        </a:xfrm>
      </p:grpSpPr>
      <p:sp>
        <p:nvSpPr>
          <p:cNvPr id="258" name="Google Shape;258;g6bd6e8c6f1_0_14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Strings Functions</a:t>
            </a:r>
            <a:endParaRPr sz="2500" b="1">
              <a:solidFill>
                <a:srgbClr val="073763"/>
              </a:solidFill>
              <a:latin typeface="Montserrat"/>
              <a:ea typeface="Montserrat"/>
              <a:cs typeface="Montserrat"/>
              <a:sym typeface="Montserrat"/>
            </a:endParaRPr>
          </a:p>
        </p:txBody>
      </p:sp>
      <p:sp>
        <p:nvSpPr>
          <p:cNvPr id="259" name="Google Shape;259;g6bd6e8c6f1_0_14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b="1">
                <a:solidFill>
                  <a:srgbClr val="172746"/>
                </a:solidFill>
                <a:latin typeface="Montserrat"/>
                <a:ea typeface="Montserrat"/>
                <a:cs typeface="Montserrat"/>
                <a:sym typeface="Montserrat"/>
              </a:rPr>
              <a:t>str.length</a:t>
            </a:r>
            <a:r>
              <a:rPr lang="en-US" sz="1500">
                <a:solidFill>
                  <a:srgbClr val="172746"/>
                </a:solidFill>
                <a:latin typeface="Montserrat"/>
                <a:ea typeface="Montserrat"/>
                <a:cs typeface="Montserrat"/>
                <a:sym typeface="Montserrat"/>
              </a:rPr>
              <a:t> //Remember there are no parenthesis for length.</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b="1">
                <a:solidFill>
                  <a:srgbClr val="172746"/>
                </a:solidFill>
                <a:latin typeface="Montserrat"/>
                <a:ea typeface="Montserrat"/>
                <a:cs typeface="Montserrat"/>
                <a:sym typeface="Montserrat"/>
              </a:rPr>
              <a:t>str.indexOf(subStr)</a:t>
            </a:r>
            <a:r>
              <a:rPr lang="en-US" sz="1500">
                <a:solidFill>
                  <a:srgbClr val="172746"/>
                </a:solidFill>
                <a:latin typeface="Montserrat"/>
                <a:ea typeface="Montserrat"/>
                <a:cs typeface="Montserrat"/>
                <a:sym typeface="Montserrat"/>
              </a:rPr>
              <a:t> //Returns -1 if not found. It is case-sensitive.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b="1">
                <a:solidFill>
                  <a:srgbClr val="172746"/>
                </a:solidFill>
                <a:latin typeface="Montserrat"/>
                <a:ea typeface="Montserrat"/>
                <a:cs typeface="Montserrat"/>
                <a:sym typeface="Montserrat"/>
              </a:rPr>
              <a:t>str.indexOf(subStr,  fromPos)</a:t>
            </a:r>
            <a:r>
              <a:rPr lang="en-US" sz="1500">
                <a:solidFill>
                  <a:srgbClr val="172746"/>
                </a:solidFill>
                <a:latin typeface="Montserrat"/>
                <a:ea typeface="Montserrat"/>
                <a:cs typeface="Montserrat"/>
                <a:sym typeface="Montserrat"/>
              </a:rPr>
              <a:t> //fromPos matches the starting position of subStr.</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b="1">
                <a:solidFill>
                  <a:srgbClr val="172746"/>
                </a:solidFill>
                <a:latin typeface="Montserrat"/>
                <a:ea typeface="Montserrat"/>
                <a:cs typeface="Montserrat"/>
                <a:sym typeface="Montserrat"/>
              </a:rPr>
              <a:t>str.lastIndexOf(subString)</a:t>
            </a:r>
            <a:r>
              <a:rPr lang="en-US" sz="1500">
                <a:solidFill>
                  <a:srgbClr val="172746"/>
                </a:solidFill>
                <a:latin typeface="Montserrat"/>
                <a:ea typeface="Montserrat"/>
                <a:cs typeface="Montserrat"/>
                <a:sym typeface="Montserrat"/>
              </a:rPr>
              <a:t> //Searches for the last occurence.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b="1">
                <a:solidFill>
                  <a:srgbClr val="172746"/>
                </a:solidFill>
                <a:latin typeface="Montserrat"/>
                <a:ea typeface="Montserrat"/>
                <a:cs typeface="Montserrat"/>
                <a:sym typeface="Montserrat"/>
              </a:rPr>
              <a:t>str.slice(start, end)</a:t>
            </a:r>
            <a:r>
              <a:rPr lang="en-US" sz="1500">
                <a:solidFill>
                  <a:srgbClr val="172746"/>
                </a:solidFill>
                <a:latin typeface="Montserrat"/>
                <a:ea typeface="Montserrat"/>
                <a:cs typeface="Montserrat"/>
                <a:sym typeface="Montserrat"/>
              </a:rPr>
              <a:t> //goes till position = end-1. If no value given for end then entire string is selected till the end. Also you can give negative values to start from end which starts from -1. For eg, mStr.slice(-8, -1);</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b="1">
                <a:solidFill>
                  <a:srgbClr val="172746"/>
                </a:solidFill>
                <a:latin typeface="Montserrat"/>
                <a:ea typeface="Montserrat"/>
                <a:cs typeface="Montserrat"/>
                <a:sym typeface="Montserrat"/>
              </a:rPr>
              <a:t>str.substr(start,  length)</a:t>
            </a:r>
            <a:endParaRPr sz="1500" b="1">
              <a:solidFill>
                <a:srgbClr val="172746"/>
              </a:solidFill>
              <a:latin typeface="Montserrat"/>
              <a:ea typeface="Montserrat"/>
              <a:cs typeface="Montserrat"/>
              <a:sym typeface="Montserrat"/>
            </a:endParaRPr>
          </a:p>
        </p:txBody>
      </p:sp>
      <p:sp>
        <p:nvSpPr>
          <p:cNvPr id="260" name="Google Shape;260;g6bd6e8c6f1_0_14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83"/>
        <p:cNvGrpSpPr/>
        <p:nvPr/>
      </p:nvGrpSpPr>
      <p:grpSpPr>
        <a:xfrm>
          <a:off x="0" y="0"/>
          <a:ext cx="0" cy="0"/>
          <a:chOff x="0" y="0"/>
          <a:chExt cx="0" cy="0"/>
        </a:xfrm>
      </p:grpSpPr>
      <p:pic>
        <p:nvPicPr>
          <p:cNvPr id="1684" name="Google Shape;1684;g7bcc08b58c_1_40"/>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88"/>
        <p:cNvGrpSpPr/>
        <p:nvPr/>
      </p:nvGrpSpPr>
      <p:grpSpPr>
        <a:xfrm>
          <a:off x="0" y="0"/>
          <a:ext cx="0" cy="0"/>
          <a:chOff x="0" y="0"/>
          <a:chExt cx="0" cy="0"/>
        </a:xfrm>
      </p:grpSpPr>
      <p:pic>
        <p:nvPicPr>
          <p:cNvPr id="1689" name="Google Shape;1689;g7bcc08b58c_1_4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93"/>
        <p:cNvGrpSpPr/>
        <p:nvPr/>
      </p:nvGrpSpPr>
      <p:grpSpPr>
        <a:xfrm>
          <a:off x="0" y="0"/>
          <a:ext cx="0" cy="0"/>
          <a:chOff x="0" y="0"/>
          <a:chExt cx="0" cy="0"/>
        </a:xfrm>
      </p:grpSpPr>
      <p:pic>
        <p:nvPicPr>
          <p:cNvPr id="1694" name="Google Shape;1694;g7bcc08b58c_1_5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698"/>
        <p:cNvGrpSpPr/>
        <p:nvPr/>
      </p:nvGrpSpPr>
      <p:grpSpPr>
        <a:xfrm>
          <a:off x="0" y="0"/>
          <a:ext cx="0" cy="0"/>
          <a:chOff x="0" y="0"/>
          <a:chExt cx="0" cy="0"/>
        </a:xfrm>
      </p:grpSpPr>
      <p:sp>
        <p:nvSpPr>
          <p:cNvPr id="1699" name="Google Shape;1699;g7bcc08b58c_1_3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Object Oriented Programming</a:t>
            </a:r>
            <a:endParaRPr sz="2500" b="1">
              <a:solidFill>
                <a:srgbClr val="073763"/>
              </a:solidFill>
              <a:latin typeface="Montserrat"/>
              <a:ea typeface="Montserrat"/>
              <a:cs typeface="Montserrat"/>
              <a:sym typeface="Montserrat"/>
            </a:endParaRPr>
          </a:p>
        </p:txBody>
      </p:sp>
      <p:sp>
        <p:nvSpPr>
          <p:cNvPr id="1700" name="Google Shape;1700;g7bcc08b58c_1_3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It is not a programming language or a library. It is a way of writing code. In Object oriented programming we combine the variables and related functions into a unit. This unit is called an Object. The variables are called as Object properties and the functions are called as object methods.</a:t>
            </a:r>
            <a:endParaRPr sz="1500" i="0" u="none" strike="noStrike" cap="none">
              <a:solidFill>
                <a:srgbClr val="172746"/>
              </a:solidFill>
              <a:latin typeface="Montserrat"/>
              <a:ea typeface="Montserrat"/>
              <a:cs typeface="Montserrat"/>
              <a:sym typeface="Montserrat"/>
            </a:endParaRPr>
          </a:p>
        </p:txBody>
      </p:sp>
      <p:sp>
        <p:nvSpPr>
          <p:cNvPr id="1701" name="Google Shape;1701;g7bcc08b58c_1_3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705"/>
        <p:cNvGrpSpPr/>
        <p:nvPr/>
      </p:nvGrpSpPr>
      <p:grpSpPr>
        <a:xfrm>
          <a:off x="0" y="0"/>
          <a:ext cx="0" cy="0"/>
          <a:chOff x="0" y="0"/>
          <a:chExt cx="0" cy="0"/>
        </a:xfrm>
      </p:grpSpPr>
      <p:sp>
        <p:nvSpPr>
          <p:cNvPr id="1706" name="Google Shape;1706;g7bcc08b58c_1_5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OOPs in JavaScript</a:t>
            </a:r>
            <a:endParaRPr sz="2500" b="1">
              <a:solidFill>
                <a:srgbClr val="073763"/>
              </a:solidFill>
              <a:latin typeface="Montserrat"/>
              <a:ea typeface="Montserrat"/>
              <a:cs typeface="Montserrat"/>
              <a:sym typeface="Montserrat"/>
            </a:endParaRPr>
          </a:p>
        </p:txBody>
      </p:sp>
      <p:sp>
        <p:nvSpPr>
          <p:cNvPr id="1707" name="Google Shape;1707;g7bcc08b58c_1_5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Object-Oriented Programming in JS is about two things: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Creating individual objects from a common object</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Inheritance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p:txBody>
      </p:sp>
      <p:sp>
        <p:nvSpPr>
          <p:cNvPr id="1708" name="Google Shape;1708;g7bcc08b58c_1_5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712"/>
        <p:cNvGrpSpPr/>
        <p:nvPr/>
      </p:nvGrpSpPr>
      <p:grpSpPr>
        <a:xfrm>
          <a:off x="0" y="0"/>
          <a:ext cx="0" cy="0"/>
          <a:chOff x="0" y="0"/>
          <a:chExt cx="0" cy="0"/>
        </a:xfrm>
      </p:grpSpPr>
      <p:sp>
        <p:nvSpPr>
          <p:cNvPr id="1713" name="Google Shape;1713;g7bcc08b58c_1_1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call(), apply() and bind()</a:t>
            </a:r>
            <a:endParaRPr sz="2500" b="1">
              <a:solidFill>
                <a:srgbClr val="073763"/>
              </a:solidFill>
              <a:latin typeface="Montserrat"/>
              <a:ea typeface="Montserrat"/>
              <a:cs typeface="Montserrat"/>
              <a:sym typeface="Montserrat"/>
            </a:endParaRPr>
          </a:p>
        </p:txBody>
      </p:sp>
      <p:sp>
        <p:nvSpPr>
          <p:cNvPr id="1714" name="Google Shape;1714;g7bcc08b58c_1_1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Lorem Ipsum</a:t>
            </a:r>
            <a:endParaRPr sz="1500">
              <a:solidFill>
                <a:srgbClr val="172746"/>
              </a:solidFill>
              <a:latin typeface="Montserrat"/>
              <a:ea typeface="Montserrat"/>
              <a:cs typeface="Montserrat"/>
              <a:sym typeface="Montserrat"/>
            </a:endParaRPr>
          </a:p>
        </p:txBody>
      </p:sp>
      <p:sp>
        <p:nvSpPr>
          <p:cNvPr id="1715" name="Google Shape;1715;g7bcc08b58c_1_1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64"/>
        <p:cNvGrpSpPr/>
        <p:nvPr/>
      </p:nvGrpSpPr>
      <p:grpSpPr>
        <a:xfrm>
          <a:off x="0" y="0"/>
          <a:ext cx="0" cy="0"/>
          <a:chOff x="0" y="0"/>
          <a:chExt cx="0" cy="0"/>
        </a:xfrm>
      </p:grpSpPr>
      <p:sp>
        <p:nvSpPr>
          <p:cNvPr id="265" name="Google Shape;265;g6bd6e8c6f1_0_16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Strings Functions: Practice Problems</a:t>
            </a:r>
            <a:endParaRPr sz="2500" b="1">
              <a:solidFill>
                <a:srgbClr val="073763"/>
              </a:solidFill>
              <a:latin typeface="Montserrat"/>
              <a:ea typeface="Montserrat"/>
              <a:cs typeface="Montserrat"/>
              <a:sym typeface="Montserrat"/>
            </a:endParaRPr>
          </a:p>
        </p:txBody>
      </p:sp>
      <p:sp>
        <p:nvSpPr>
          <p:cNvPr id="266" name="Google Shape;266;g6bd6e8c6f1_0_16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Try to answer the following questions.</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mStr = "This is my test string to practice the JavaScript string function concepts. This is gonna be fun."</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1. Find the length of the first sentence in the string.</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2. Find the length of the second sentence in the string.</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3. Find the first and last occurrence of the word "This".</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4. Find the substring with length 12 from the START of the string mStr.</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5. Find the substring with length 12 from the END of the string mStr.</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267" name="Google Shape;267;g6bd6e8c6f1_0_16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71"/>
        <p:cNvGrpSpPr/>
        <p:nvPr/>
      </p:nvGrpSpPr>
      <p:grpSpPr>
        <a:xfrm>
          <a:off x="0" y="0"/>
          <a:ext cx="0" cy="0"/>
          <a:chOff x="0" y="0"/>
          <a:chExt cx="0" cy="0"/>
        </a:xfrm>
      </p:grpSpPr>
      <p:sp>
        <p:nvSpPr>
          <p:cNvPr id="272" name="Google Shape;272;g6bd6e8c6f1_0_17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NULL and Undefined</a:t>
            </a:r>
            <a:endParaRPr sz="2500" b="1">
              <a:solidFill>
                <a:srgbClr val="073763"/>
              </a:solidFill>
              <a:latin typeface="Montserrat"/>
              <a:ea typeface="Montserrat"/>
              <a:cs typeface="Montserrat"/>
              <a:sym typeface="Montserrat"/>
            </a:endParaRPr>
          </a:p>
        </p:txBody>
      </p:sp>
      <p:sp>
        <p:nvSpPr>
          <p:cNvPr id="273" name="Google Shape;273;g6bd6e8c6f1_0_17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Undefined means a variable has been declared but has not been initialized or in another words not yet been assigned a value. </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NULL is a value assigned to a variable, maybe just to represent that the variable holds no value.</a:t>
            </a:r>
            <a:endParaRPr sz="1500">
              <a:solidFill>
                <a:srgbClr val="172746"/>
              </a:solidFill>
              <a:latin typeface="Montserrat"/>
              <a:ea typeface="Montserrat"/>
              <a:cs typeface="Montserrat"/>
              <a:sym typeface="Montserrat"/>
            </a:endParaRPr>
          </a:p>
        </p:txBody>
      </p:sp>
      <p:sp>
        <p:nvSpPr>
          <p:cNvPr id="274" name="Google Shape;274;g6bd6e8c6f1_0_17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78"/>
        <p:cNvGrpSpPr/>
        <p:nvPr/>
      </p:nvGrpSpPr>
      <p:grpSpPr>
        <a:xfrm>
          <a:off x="0" y="0"/>
          <a:ext cx="0" cy="0"/>
          <a:chOff x="0" y="0"/>
          <a:chExt cx="0" cy="0"/>
        </a:xfrm>
      </p:grpSpPr>
      <p:sp>
        <p:nvSpPr>
          <p:cNvPr id="279" name="Google Shape;279;g6bd6e8c6f1_0_22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NULL and Undefined: Practice Problems</a:t>
            </a:r>
            <a:endParaRPr sz="2500" b="1">
              <a:solidFill>
                <a:srgbClr val="073763"/>
              </a:solidFill>
              <a:latin typeface="Montserrat"/>
              <a:ea typeface="Montserrat"/>
              <a:cs typeface="Montserrat"/>
              <a:sym typeface="Montserrat"/>
            </a:endParaRPr>
          </a:p>
        </p:txBody>
      </p:sp>
      <p:sp>
        <p:nvSpPr>
          <p:cNvPr id="280" name="Google Shape;280;g6bd6e8c6f1_0_22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mNum;</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console.log(mNum)</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mNum = null</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console.log(mNum)</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1. What will be the result of first and second console.log().</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console.log(undefined == null)</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console.log(undefined === null)</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2. What will be the result of first and second console.log().</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281" name="Google Shape;281;g6bd6e8c6f1_0_22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6bd6e8c6f1_0_181"/>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287" name="Google Shape;287;g6bd6e8c6f1_0_181"/>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DIALOGS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291"/>
        <p:cNvGrpSpPr/>
        <p:nvPr/>
      </p:nvGrpSpPr>
      <p:grpSpPr>
        <a:xfrm>
          <a:off x="0" y="0"/>
          <a:ext cx="0" cy="0"/>
          <a:chOff x="0" y="0"/>
          <a:chExt cx="0" cy="0"/>
        </a:xfrm>
      </p:grpSpPr>
      <p:sp>
        <p:nvSpPr>
          <p:cNvPr id="292" name="Google Shape;292;g6bd6e8c6f1_0_18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Dialogs in JavaScript</a:t>
            </a:r>
            <a:endParaRPr sz="2500" b="1">
              <a:solidFill>
                <a:srgbClr val="073763"/>
              </a:solidFill>
              <a:latin typeface="Montserrat"/>
              <a:ea typeface="Montserrat"/>
              <a:cs typeface="Montserrat"/>
              <a:sym typeface="Montserrat"/>
            </a:endParaRPr>
          </a:p>
        </p:txBody>
      </p:sp>
      <p:sp>
        <p:nvSpPr>
          <p:cNvPr id="293" name="Google Shape;293;g6bd6e8c6f1_0_18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There are 3 different types of popups in JavaScript:</a:t>
            </a:r>
            <a:endParaRPr sz="150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window.alert(</a:t>
            </a:r>
            <a:r>
              <a:rPr lang="en-US" sz="1500" i="1">
                <a:solidFill>
                  <a:srgbClr val="172746"/>
                </a:solidFill>
                <a:latin typeface="Montserrat"/>
                <a:ea typeface="Montserrat"/>
                <a:cs typeface="Montserrat"/>
                <a:sym typeface="Montserrat"/>
              </a:rPr>
              <a:t>text-message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window.confirm(</a:t>
            </a:r>
            <a:r>
              <a:rPr lang="en-US" sz="1500" i="1">
                <a:solidFill>
                  <a:srgbClr val="172746"/>
                </a:solidFill>
                <a:latin typeface="Montserrat"/>
                <a:ea typeface="Montserrat"/>
                <a:cs typeface="Montserrat"/>
                <a:sym typeface="Montserrat"/>
              </a:rPr>
              <a:t>text-message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window.prompt(</a:t>
            </a:r>
            <a:r>
              <a:rPr lang="en-US" sz="1500" i="1">
                <a:solidFill>
                  <a:srgbClr val="172746"/>
                </a:solidFill>
                <a:latin typeface="Montserrat"/>
                <a:ea typeface="Montserrat"/>
                <a:cs typeface="Montserrat"/>
                <a:sym typeface="Montserrat"/>
              </a:rPr>
              <a:t>text-message, default-value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294" name="Google Shape;294;g6bd6e8c6f1_0_18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g6bd6e8c6f1_0_32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g6bd6e8c6f1_0_192"/>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300" name="Google Shape;300;g6bd6e8c6f1_0_192"/>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CONDITIONALS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04"/>
        <p:cNvGrpSpPr/>
        <p:nvPr/>
      </p:nvGrpSpPr>
      <p:grpSpPr>
        <a:xfrm>
          <a:off x="0" y="0"/>
          <a:ext cx="0" cy="0"/>
          <a:chOff x="0" y="0"/>
          <a:chExt cx="0" cy="0"/>
        </a:xfrm>
      </p:grpSpPr>
      <p:sp>
        <p:nvSpPr>
          <p:cNvPr id="305" name="Google Shape;305;g6bd6e8c6f1_0_19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If-else</a:t>
            </a:r>
            <a:endParaRPr sz="2500" b="1">
              <a:solidFill>
                <a:srgbClr val="073763"/>
              </a:solidFill>
              <a:latin typeface="Montserrat"/>
              <a:ea typeface="Montserrat"/>
              <a:cs typeface="Montserrat"/>
              <a:sym typeface="Montserrat"/>
            </a:endParaRPr>
          </a:p>
        </p:txBody>
      </p:sp>
      <p:sp>
        <p:nvSpPr>
          <p:cNvPr id="306" name="Google Shape;306;g6bd6e8c6f1_0_19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if(num1 &gt; num2) {</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    //Code Block</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if(num1 &gt; num2) {} else {}</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if(num1 &gt; num2) {} else if {}</a:t>
            </a:r>
            <a:endParaRPr sz="1500">
              <a:solidFill>
                <a:srgbClr val="172746"/>
              </a:solidFill>
              <a:latin typeface="Montserrat"/>
              <a:ea typeface="Montserrat"/>
              <a:cs typeface="Montserrat"/>
              <a:sym typeface="Montserrat"/>
            </a:endParaRPr>
          </a:p>
        </p:txBody>
      </p:sp>
      <p:sp>
        <p:nvSpPr>
          <p:cNvPr id="307" name="Google Shape;307;g6bd6e8c6f1_0_19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11"/>
        <p:cNvGrpSpPr/>
        <p:nvPr/>
      </p:nvGrpSpPr>
      <p:grpSpPr>
        <a:xfrm>
          <a:off x="0" y="0"/>
          <a:ext cx="0" cy="0"/>
          <a:chOff x="0" y="0"/>
          <a:chExt cx="0" cy="0"/>
        </a:xfrm>
      </p:grpSpPr>
      <p:pic>
        <p:nvPicPr>
          <p:cNvPr id="312" name="Google Shape;312;g6bd6e8c6f1_0_206"/>
          <p:cNvPicPr preferRelativeResize="0"/>
          <p:nvPr/>
        </p:nvPicPr>
        <p:blipFill>
          <a:blip r:embed="rId3">
            <a:alphaModFix/>
          </a:blip>
          <a:stretch>
            <a:fillRect/>
          </a:stretch>
        </p:blipFill>
        <p:spPr>
          <a:xfrm>
            <a:off x="1421025" y="0"/>
            <a:ext cx="6301946"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16"/>
        <p:cNvGrpSpPr/>
        <p:nvPr/>
      </p:nvGrpSpPr>
      <p:grpSpPr>
        <a:xfrm>
          <a:off x="0" y="0"/>
          <a:ext cx="0" cy="0"/>
          <a:chOff x="0" y="0"/>
          <a:chExt cx="0" cy="0"/>
        </a:xfrm>
      </p:grpSpPr>
      <p:sp>
        <p:nvSpPr>
          <p:cNvPr id="317" name="Google Shape;317;g6bd6e8c6f1_0_23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If-else (Practice Problems)</a:t>
            </a:r>
            <a:endParaRPr sz="2500" b="1">
              <a:solidFill>
                <a:srgbClr val="073763"/>
              </a:solidFill>
              <a:latin typeface="Montserrat"/>
              <a:ea typeface="Montserrat"/>
              <a:cs typeface="Montserrat"/>
              <a:sym typeface="Montserrat"/>
            </a:endParaRPr>
          </a:p>
        </p:txBody>
      </p:sp>
      <p:sp>
        <p:nvSpPr>
          <p:cNvPr id="318" name="Google Shape;318;g6bd6e8c6f1_0_233"/>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Answer the following questions.</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length=200;</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breadth=200;</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Take these values of length and breadth of a rectangle and check if it is square or not. Change values and see if your code works or not.</a:t>
            </a:r>
            <a:endParaRPr sz="1500">
              <a:solidFill>
                <a:srgbClr val="172746"/>
              </a:solidFill>
              <a:latin typeface="Montserrat"/>
              <a:ea typeface="Montserrat"/>
              <a:cs typeface="Montserrat"/>
              <a:sym typeface="Montserrat"/>
            </a:endParaRPr>
          </a:p>
        </p:txBody>
      </p:sp>
      <p:sp>
        <p:nvSpPr>
          <p:cNvPr id="319" name="Google Shape;319;g6bd6e8c6f1_0_23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23"/>
        <p:cNvGrpSpPr/>
        <p:nvPr/>
      </p:nvGrpSpPr>
      <p:grpSpPr>
        <a:xfrm>
          <a:off x="0" y="0"/>
          <a:ext cx="0" cy="0"/>
          <a:chOff x="0" y="0"/>
          <a:chExt cx="0" cy="0"/>
        </a:xfrm>
      </p:grpSpPr>
      <p:sp>
        <p:nvSpPr>
          <p:cNvPr id="324" name="Google Shape;324;g6bd6e8c6f1_0_24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If-else (Practice Problems)</a:t>
            </a:r>
            <a:endParaRPr sz="2500" b="1">
              <a:solidFill>
                <a:srgbClr val="073763"/>
              </a:solidFill>
              <a:latin typeface="Montserrat"/>
              <a:ea typeface="Montserrat"/>
              <a:cs typeface="Montserrat"/>
              <a:sym typeface="Montserrat"/>
            </a:endParaRPr>
          </a:p>
        </p:txBody>
      </p:sp>
      <p:sp>
        <p:nvSpPr>
          <p:cNvPr id="325" name="Google Shape;325;g6bd6e8c6f1_0_240"/>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num1=5, num2=8, num3=20;</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Write some code to check which number is greatest. Change values and see if your code works or not.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numberOfItemPurchased = 8</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 shop will give discount of 10% if the cost of purchased quantity is 1000 or more. Suppose, one unit will cost 100. Change the value of numberOfItemPurchased and print total cost for user.</a:t>
            </a:r>
            <a:endParaRPr sz="1500">
              <a:solidFill>
                <a:srgbClr val="172746"/>
              </a:solidFill>
              <a:latin typeface="Montserrat"/>
              <a:ea typeface="Montserrat"/>
              <a:cs typeface="Montserrat"/>
              <a:sym typeface="Montserrat"/>
            </a:endParaRPr>
          </a:p>
        </p:txBody>
      </p:sp>
      <p:sp>
        <p:nvSpPr>
          <p:cNvPr id="326" name="Google Shape;326;g6bd6e8c6f1_0_24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30"/>
        <p:cNvGrpSpPr/>
        <p:nvPr/>
      </p:nvGrpSpPr>
      <p:grpSpPr>
        <a:xfrm>
          <a:off x="0" y="0"/>
          <a:ext cx="0" cy="0"/>
          <a:chOff x="0" y="0"/>
          <a:chExt cx="0" cy="0"/>
        </a:xfrm>
      </p:grpSpPr>
      <p:sp>
        <p:nvSpPr>
          <p:cNvPr id="331" name="Google Shape;331;g6bd6e8c6f1_0_24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If-else (Practice Problems)</a:t>
            </a:r>
            <a:endParaRPr sz="2500" b="1">
              <a:solidFill>
                <a:srgbClr val="073763"/>
              </a:solidFill>
              <a:latin typeface="Montserrat"/>
              <a:ea typeface="Montserrat"/>
              <a:cs typeface="Montserrat"/>
              <a:sym typeface="Montserrat"/>
            </a:endParaRPr>
          </a:p>
        </p:txBody>
      </p:sp>
      <p:sp>
        <p:nvSpPr>
          <p:cNvPr id="332" name="Google Shape;332;g6bd6e8c6f1_0_246"/>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 school has following rules for grading system:</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 Below 25 - F</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b. 25 to 45 - 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c. 45 to 50 - D</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d. 50 to 60 - C</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e. 60 to 80 - B</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f. Above 80 - A</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enteredMarks = 77</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Change value of enteredMarks and print the corresponding grade.</a:t>
            </a:r>
            <a:endParaRPr sz="1500">
              <a:solidFill>
                <a:srgbClr val="172746"/>
              </a:solidFill>
              <a:latin typeface="Montserrat"/>
              <a:ea typeface="Montserrat"/>
              <a:cs typeface="Montserrat"/>
              <a:sym typeface="Montserrat"/>
            </a:endParaRPr>
          </a:p>
        </p:txBody>
      </p:sp>
      <p:sp>
        <p:nvSpPr>
          <p:cNvPr id="333" name="Google Shape;333;g6bd6e8c6f1_0_24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37"/>
        <p:cNvGrpSpPr/>
        <p:nvPr/>
      </p:nvGrpSpPr>
      <p:grpSpPr>
        <a:xfrm>
          <a:off x="0" y="0"/>
          <a:ext cx="0" cy="0"/>
          <a:chOff x="0" y="0"/>
          <a:chExt cx="0" cy="0"/>
        </a:xfrm>
      </p:grpSpPr>
      <p:sp>
        <p:nvSpPr>
          <p:cNvPr id="338" name="Google Shape;338;g6bd6e8c6f1_0_21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Switch Case</a:t>
            </a:r>
            <a:endParaRPr sz="2500" b="1">
              <a:solidFill>
                <a:srgbClr val="073763"/>
              </a:solidFill>
              <a:latin typeface="Montserrat"/>
              <a:ea typeface="Montserrat"/>
              <a:cs typeface="Montserrat"/>
              <a:sym typeface="Montserrat"/>
            </a:endParaRPr>
          </a:p>
        </p:txBody>
      </p:sp>
      <p:sp>
        <p:nvSpPr>
          <p:cNvPr id="339" name="Google Shape;339;g6bd6e8c6f1_0_213"/>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We use switch when based on certain known values we need to perform certain tasks.</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switch(value) {</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    case a:</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        break;</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    case b:</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        break</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    default: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340" name="Google Shape;340;g6bd6e8c6f1_0_21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44"/>
        <p:cNvGrpSpPr/>
        <p:nvPr/>
      </p:nvGrpSpPr>
      <p:grpSpPr>
        <a:xfrm>
          <a:off x="0" y="0"/>
          <a:ext cx="0" cy="0"/>
          <a:chOff x="0" y="0"/>
          <a:chExt cx="0" cy="0"/>
        </a:xfrm>
      </p:grpSpPr>
      <p:sp>
        <p:nvSpPr>
          <p:cNvPr id="345" name="Google Shape;345;g6bd6e8c6f1_0_25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Switch Case (Practice Problems)</a:t>
            </a:r>
            <a:endParaRPr sz="2500" b="1">
              <a:solidFill>
                <a:srgbClr val="073763"/>
              </a:solidFill>
              <a:latin typeface="Montserrat"/>
              <a:ea typeface="Montserrat"/>
              <a:cs typeface="Montserrat"/>
              <a:sym typeface="Montserrat"/>
            </a:endParaRPr>
          </a:p>
        </p:txBody>
      </p:sp>
      <p:sp>
        <p:nvSpPr>
          <p:cNvPr id="346" name="Google Shape;346;g6bd6e8c6f1_0_252"/>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Answer the following questions.</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monthNumber = 3;</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Write a program to print name of month and number of days in a month. Change the value of monthNumber and check if your code works fine.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Example: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monthNumber = 3</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Output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Month = March</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Total number of days = 31</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347" name="Google Shape;347;g6bd6e8c6f1_0_25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51"/>
        <p:cNvGrpSpPr/>
        <p:nvPr/>
      </p:nvGrpSpPr>
      <p:grpSpPr>
        <a:xfrm>
          <a:off x="0" y="0"/>
          <a:ext cx="0" cy="0"/>
          <a:chOff x="0" y="0"/>
          <a:chExt cx="0" cy="0"/>
        </a:xfrm>
      </p:grpSpPr>
      <p:sp>
        <p:nvSpPr>
          <p:cNvPr id="352" name="Google Shape;352;g6bd6e8c6f1_0_25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Switch Case (Practice Problems)</a:t>
            </a:r>
            <a:endParaRPr sz="2500" b="1">
              <a:solidFill>
                <a:srgbClr val="073763"/>
              </a:solidFill>
              <a:latin typeface="Montserrat"/>
              <a:ea typeface="Montserrat"/>
              <a:cs typeface="Montserrat"/>
              <a:sym typeface="Montserrat"/>
            </a:endParaRPr>
          </a:p>
        </p:txBody>
      </p:sp>
      <p:sp>
        <p:nvSpPr>
          <p:cNvPr id="353" name="Google Shape;353;g6bd6e8c6f1_0_259"/>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enteredAlphabet = 'd'</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Write a program to check vowel or consonant using switch case. Change value of enteredAlphabet and check if your code works fine.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vowels: ‘a’, ‘e’, ‘i’, ‘o’, ‘u’, ‘A’, ‘E’, ‘I’, ‘O’, ‘U’</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Example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enteredAlphabet: c</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Output: 'c' is consonant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enteredAlphabet: a</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Output: 'a' is vowel</a:t>
            </a:r>
            <a:endParaRPr sz="1500">
              <a:solidFill>
                <a:srgbClr val="172746"/>
              </a:solidFill>
              <a:latin typeface="Montserrat"/>
              <a:ea typeface="Montserrat"/>
              <a:cs typeface="Montserrat"/>
              <a:sym typeface="Montserrat"/>
            </a:endParaRPr>
          </a:p>
        </p:txBody>
      </p:sp>
      <p:sp>
        <p:nvSpPr>
          <p:cNvPr id="354" name="Google Shape;354;g6bd6e8c6f1_0_25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58"/>
        <p:cNvGrpSpPr/>
        <p:nvPr/>
      </p:nvGrpSpPr>
      <p:grpSpPr>
        <a:xfrm>
          <a:off x="0" y="0"/>
          <a:ext cx="0" cy="0"/>
          <a:chOff x="0" y="0"/>
          <a:chExt cx="0" cy="0"/>
        </a:xfrm>
      </p:grpSpPr>
      <p:sp>
        <p:nvSpPr>
          <p:cNvPr id="359" name="Google Shape;359;g6bd6e8c6f1_0_26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Switch Case (Practice Problems)</a:t>
            </a:r>
            <a:endParaRPr sz="2500" b="1">
              <a:solidFill>
                <a:srgbClr val="073763"/>
              </a:solidFill>
              <a:latin typeface="Montserrat"/>
              <a:ea typeface="Montserrat"/>
              <a:cs typeface="Montserrat"/>
              <a:sym typeface="Montserrat"/>
            </a:endParaRPr>
          </a:p>
        </p:txBody>
      </p:sp>
      <p:sp>
        <p:nvSpPr>
          <p:cNvPr id="360" name="Google Shape;360;g6bd6e8c6f1_0_265"/>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enteredNumber = 41</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Write a program to check even or odd number using switch case. Change value of enteredNumber and check if your code  works fine.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Example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enteredNumber: 41</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Output: 41 is an odd number</a:t>
            </a:r>
            <a:endParaRPr sz="1500">
              <a:solidFill>
                <a:srgbClr val="172746"/>
              </a:solidFill>
              <a:latin typeface="Montserrat"/>
              <a:ea typeface="Montserrat"/>
              <a:cs typeface="Montserrat"/>
              <a:sym typeface="Montserrat"/>
            </a:endParaRPr>
          </a:p>
        </p:txBody>
      </p:sp>
      <p:sp>
        <p:nvSpPr>
          <p:cNvPr id="361" name="Google Shape;361;g6bd6e8c6f1_0_26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g6bd6e8c6f1_0_327"/>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g6bd6e8c6f1_0_221"/>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367" name="Google Shape;367;g6bd6e8c6f1_0_221"/>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OPERATORS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71"/>
        <p:cNvGrpSpPr/>
        <p:nvPr/>
      </p:nvGrpSpPr>
      <p:grpSpPr>
        <a:xfrm>
          <a:off x="0" y="0"/>
          <a:ext cx="0" cy="0"/>
          <a:chOff x="0" y="0"/>
          <a:chExt cx="0" cy="0"/>
        </a:xfrm>
      </p:grpSpPr>
      <p:sp>
        <p:nvSpPr>
          <p:cNvPr id="372" name="Google Shape;372;g6bd6e8c6f1_0_27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Arithmetic Operators</a:t>
            </a:r>
            <a:endParaRPr sz="2500" b="1">
              <a:solidFill>
                <a:srgbClr val="073763"/>
              </a:solidFill>
              <a:latin typeface="Montserrat"/>
              <a:ea typeface="Montserrat"/>
              <a:cs typeface="Montserrat"/>
              <a:sym typeface="Montserrat"/>
            </a:endParaRPr>
          </a:p>
        </p:txBody>
      </p:sp>
      <p:sp>
        <p:nvSpPr>
          <p:cNvPr id="373" name="Google Shape;373;g6bd6e8c6f1_0_271"/>
          <p:cNvSpPr txBox="1"/>
          <p:nvPr/>
        </p:nvSpPr>
        <p:spPr>
          <a:xfrm>
            <a:off x="593150" y="9149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These are the arithmetic operators:</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dirty="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 // Addition</a:t>
            </a:r>
            <a:endParaRPr sz="1500" dirty="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 // Subtraction</a:t>
            </a:r>
            <a:endParaRPr sz="1500" dirty="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 // Multiplication</a:t>
            </a:r>
            <a:endParaRPr sz="1500" dirty="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 // Division</a:t>
            </a:r>
            <a:endParaRPr sz="1500" dirty="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 // Modulus</a:t>
            </a:r>
            <a:endParaRPr sz="1500" dirty="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 // Post and Pre Increment</a:t>
            </a:r>
            <a:endParaRPr sz="1500" dirty="0">
              <a:solidFill>
                <a:srgbClr val="172746"/>
              </a:solidFill>
              <a:latin typeface="Montserrat"/>
              <a:ea typeface="Montserrat"/>
              <a:cs typeface="Montserrat"/>
              <a:sym typeface="Montserrat"/>
            </a:endParaRPr>
          </a:p>
          <a:p>
            <a:pPr marL="457200" lvl="0" indent="-323850" algn="l" rtl="0">
              <a:lnSpc>
                <a:spcPct val="150000"/>
              </a:lnSpc>
              <a:spcBef>
                <a:spcPts val="0"/>
              </a:spcBef>
              <a:spcAft>
                <a:spcPts val="0"/>
              </a:spcAft>
              <a:buClr>
                <a:srgbClr val="172746"/>
              </a:buClr>
              <a:buSzPts val="1500"/>
              <a:buFont typeface="Montserrat"/>
              <a:buChar char="●"/>
            </a:pPr>
            <a:r>
              <a:rPr lang="en-US" sz="1500" dirty="0">
                <a:solidFill>
                  <a:srgbClr val="172746"/>
                </a:solidFill>
                <a:latin typeface="Montserrat"/>
                <a:ea typeface="Montserrat"/>
                <a:cs typeface="Montserrat"/>
                <a:sym typeface="Montserrat"/>
              </a:rPr>
              <a:t>-- // Post and Pre Decrement</a:t>
            </a:r>
            <a:endParaRPr sz="1500" dirty="0">
              <a:solidFill>
                <a:srgbClr val="172746"/>
              </a:solidFill>
              <a:latin typeface="Montserrat"/>
              <a:ea typeface="Montserrat"/>
              <a:cs typeface="Montserrat"/>
              <a:sym typeface="Montserrat"/>
            </a:endParaRPr>
          </a:p>
        </p:txBody>
      </p:sp>
      <p:sp>
        <p:nvSpPr>
          <p:cNvPr id="374" name="Google Shape;374;g6bd6e8c6f1_0_27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78"/>
        <p:cNvGrpSpPr/>
        <p:nvPr/>
      </p:nvGrpSpPr>
      <p:grpSpPr>
        <a:xfrm>
          <a:off x="0" y="0"/>
          <a:ext cx="0" cy="0"/>
          <a:chOff x="0" y="0"/>
          <a:chExt cx="0" cy="0"/>
        </a:xfrm>
      </p:grpSpPr>
      <p:sp>
        <p:nvSpPr>
          <p:cNvPr id="379" name="Google Shape;379;g6bd6e8c6f1_0_27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Arithmetic Operators (Practice Problems)</a:t>
            </a:r>
            <a:endParaRPr sz="2500" b="1">
              <a:solidFill>
                <a:srgbClr val="073763"/>
              </a:solidFill>
              <a:latin typeface="Montserrat"/>
              <a:ea typeface="Montserrat"/>
              <a:cs typeface="Montserrat"/>
              <a:sym typeface="Montserrat"/>
            </a:endParaRPr>
          </a:p>
        </p:txBody>
      </p:sp>
      <p:sp>
        <p:nvSpPr>
          <p:cNvPr id="380" name="Google Shape;380;g6bd6e8c6f1_0_27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Try to answer the following questions without executing the code in </a:t>
            </a:r>
            <a:r>
              <a:rPr lang="en-US" sz="1500" dirty="0" err="1">
                <a:solidFill>
                  <a:srgbClr val="172746"/>
                </a:solidFill>
                <a:latin typeface="Montserrat"/>
                <a:ea typeface="Montserrat"/>
                <a:cs typeface="Montserrat"/>
                <a:sym typeface="Montserrat"/>
              </a:rPr>
              <a:t>codepen</a:t>
            </a:r>
            <a:r>
              <a:rPr lang="en-US" sz="1500" dirty="0">
                <a:solidFill>
                  <a:srgbClr val="172746"/>
                </a:solidFill>
                <a:latin typeface="Montserrat"/>
                <a:ea typeface="Montserrat"/>
                <a:cs typeface="Montserrat"/>
                <a:sym typeface="Montserrat"/>
              </a:rPr>
              <a:t>.</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Q. </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What will be printed in the console.</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var num1 = 1 + 5; =&gt; 6</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var num2 = num1 / 4; =&gt; 6/4</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var num3 = 3 + 5; =&gt; 8</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var num4 = num3 / 4; =&gt; 8/4</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console.log(num2 + " " + num4); // Res: 1.5 2</a:t>
            </a:r>
            <a:endParaRPr sz="1500" dirty="0">
              <a:solidFill>
                <a:srgbClr val="172746"/>
              </a:solidFill>
              <a:latin typeface="Montserrat"/>
              <a:ea typeface="Montserrat"/>
              <a:cs typeface="Montserrat"/>
              <a:sym typeface="Montserrat"/>
            </a:endParaRPr>
          </a:p>
        </p:txBody>
      </p:sp>
      <p:sp>
        <p:nvSpPr>
          <p:cNvPr id="381" name="Google Shape;381;g6bd6e8c6f1_0_27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85"/>
        <p:cNvGrpSpPr/>
        <p:nvPr/>
      </p:nvGrpSpPr>
      <p:grpSpPr>
        <a:xfrm>
          <a:off x="0" y="0"/>
          <a:ext cx="0" cy="0"/>
          <a:chOff x="0" y="0"/>
          <a:chExt cx="0" cy="0"/>
        </a:xfrm>
      </p:grpSpPr>
      <p:sp>
        <p:nvSpPr>
          <p:cNvPr id="386" name="Google Shape;386;g6bd6e8c6f1_0_28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Arithmetic Operators (Practice Problems)</a:t>
            </a:r>
            <a:endParaRPr sz="2500" b="1">
              <a:solidFill>
                <a:srgbClr val="073763"/>
              </a:solidFill>
              <a:latin typeface="Montserrat"/>
              <a:ea typeface="Montserrat"/>
              <a:cs typeface="Montserrat"/>
              <a:sym typeface="Montserrat"/>
            </a:endParaRPr>
          </a:p>
        </p:txBody>
      </p:sp>
      <p:sp>
        <p:nvSpPr>
          <p:cNvPr id="387" name="Google Shape;387;g6bd6e8c6f1_0_285"/>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Q. What will be printed in the console.</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a:solidFill>
                  <a:srgbClr val="172746"/>
                </a:solidFill>
                <a:latin typeface="Montserrat"/>
                <a:ea typeface="Montserrat"/>
                <a:cs typeface="Montserrat"/>
                <a:sym typeface="Montserrat"/>
              </a:rPr>
              <a:t>var a = 1;</a:t>
            </a:r>
            <a:endParaRPr sz="105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a:solidFill>
                  <a:srgbClr val="172746"/>
                </a:solidFill>
                <a:latin typeface="Montserrat"/>
                <a:ea typeface="Montserrat"/>
                <a:cs typeface="Montserrat"/>
                <a:sym typeface="Montserrat"/>
              </a:rPr>
              <a:t>var b = 2;</a:t>
            </a:r>
            <a:endParaRPr sz="105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a:solidFill>
                  <a:srgbClr val="172746"/>
                </a:solidFill>
                <a:latin typeface="Montserrat"/>
                <a:ea typeface="Montserrat"/>
                <a:cs typeface="Montserrat"/>
                <a:sym typeface="Montserrat"/>
              </a:rPr>
              <a:t>var c;</a:t>
            </a:r>
            <a:endParaRPr sz="105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a:solidFill>
                  <a:srgbClr val="172746"/>
                </a:solidFill>
                <a:latin typeface="Montserrat"/>
                <a:ea typeface="Montserrat"/>
                <a:cs typeface="Montserrat"/>
                <a:sym typeface="Montserrat"/>
              </a:rPr>
              <a:t>var d;</a:t>
            </a:r>
            <a:endParaRPr sz="105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a:solidFill>
                  <a:srgbClr val="172746"/>
                </a:solidFill>
                <a:latin typeface="Montserrat"/>
                <a:ea typeface="Montserrat"/>
                <a:cs typeface="Montserrat"/>
                <a:sym typeface="Montserrat"/>
              </a:rPr>
              <a:t>c = ++b;  =&gt; 3</a:t>
            </a:r>
            <a:endParaRPr sz="1050" b="1" i="1"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a:solidFill>
                  <a:srgbClr val="172746"/>
                </a:solidFill>
                <a:latin typeface="Montserrat"/>
                <a:ea typeface="Montserrat"/>
                <a:cs typeface="Montserrat"/>
                <a:sym typeface="Montserrat"/>
              </a:rPr>
              <a:t>d = a++; //a=1; d=1</a:t>
            </a:r>
            <a:endParaRPr sz="105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err="1">
                <a:solidFill>
                  <a:srgbClr val="172746"/>
                </a:solidFill>
                <a:latin typeface="Montserrat"/>
                <a:ea typeface="Montserrat"/>
                <a:cs typeface="Montserrat"/>
                <a:sym typeface="Montserrat"/>
              </a:rPr>
              <a:t>c++</a:t>
            </a:r>
            <a:r>
              <a:rPr lang="en-US" sz="1050" dirty="0">
                <a:solidFill>
                  <a:srgbClr val="172746"/>
                </a:solidFill>
                <a:latin typeface="Montserrat"/>
                <a:ea typeface="Montserrat"/>
                <a:cs typeface="Montserrat"/>
                <a:sym typeface="Montserrat"/>
              </a:rPr>
              <a:t>;  =&gt; 4</a:t>
            </a:r>
            <a:endParaRPr sz="105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a:solidFill>
                  <a:srgbClr val="172746"/>
                </a:solidFill>
                <a:latin typeface="Montserrat"/>
                <a:ea typeface="Montserrat"/>
                <a:cs typeface="Montserrat"/>
                <a:sym typeface="Montserrat"/>
              </a:rPr>
              <a:t>b++; =&gt; 3</a:t>
            </a:r>
            <a:endParaRPr sz="105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a:solidFill>
                  <a:srgbClr val="172746"/>
                </a:solidFill>
                <a:latin typeface="Montserrat"/>
                <a:ea typeface="Montserrat"/>
                <a:cs typeface="Montserrat"/>
                <a:sym typeface="Montserrat"/>
              </a:rPr>
              <a:t>++a; =&gt; 3</a:t>
            </a:r>
          </a:p>
          <a:p>
            <a:pPr marL="0" lvl="0" indent="0" algn="l" rtl="0">
              <a:lnSpc>
                <a:spcPct val="150000"/>
              </a:lnSpc>
              <a:spcBef>
                <a:spcPts val="0"/>
              </a:spcBef>
              <a:spcAft>
                <a:spcPts val="0"/>
              </a:spcAft>
              <a:buNone/>
            </a:pPr>
            <a:r>
              <a:rPr lang="en-IN" sz="1050" dirty="0">
                <a:solidFill>
                  <a:srgbClr val="172746"/>
                </a:solidFill>
                <a:latin typeface="Montserrat"/>
                <a:ea typeface="Montserrat"/>
                <a:cs typeface="Montserrat"/>
                <a:sym typeface="Montserrat"/>
              </a:rPr>
              <a:t>console.log(a); // Res: 3</a:t>
            </a:r>
            <a:endParaRPr sz="105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050" dirty="0">
                <a:solidFill>
                  <a:srgbClr val="172746"/>
                </a:solidFill>
                <a:latin typeface="Montserrat"/>
                <a:ea typeface="Montserrat"/>
                <a:cs typeface="Montserrat"/>
                <a:sym typeface="Montserrat"/>
              </a:rPr>
              <a:t>console.log(a + " " + b + " " + c); // Res: 3 4 4 </a:t>
            </a:r>
            <a:endParaRPr sz="1050" dirty="0">
              <a:solidFill>
                <a:srgbClr val="172746"/>
              </a:solidFill>
              <a:latin typeface="Montserrat"/>
              <a:ea typeface="Montserrat"/>
              <a:cs typeface="Montserrat"/>
              <a:sym typeface="Montserrat"/>
            </a:endParaRPr>
          </a:p>
        </p:txBody>
      </p:sp>
      <p:sp>
        <p:nvSpPr>
          <p:cNvPr id="388" name="Google Shape;388;g6bd6e8c6f1_0_28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92"/>
        <p:cNvGrpSpPr/>
        <p:nvPr/>
      </p:nvGrpSpPr>
      <p:grpSpPr>
        <a:xfrm>
          <a:off x="0" y="0"/>
          <a:ext cx="0" cy="0"/>
          <a:chOff x="0" y="0"/>
          <a:chExt cx="0" cy="0"/>
        </a:xfrm>
      </p:grpSpPr>
      <p:sp>
        <p:nvSpPr>
          <p:cNvPr id="393" name="Google Shape;393;g6bd6e8c6f1_0_29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Arithmetic Operators (Practice Problems)</a:t>
            </a:r>
            <a:endParaRPr sz="2500" b="1">
              <a:solidFill>
                <a:srgbClr val="073763"/>
              </a:solidFill>
              <a:latin typeface="Montserrat"/>
              <a:ea typeface="Montserrat"/>
              <a:cs typeface="Montserrat"/>
              <a:sym typeface="Montserrat"/>
            </a:endParaRPr>
          </a:p>
        </p:txBody>
      </p:sp>
      <p:sp>
        <p:nvSpPr>
          <p:cNvPr id="394" name="Google Shape;394;g6bd6e8c6f1_0_29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Q. What will be printed in the console.</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var input = 7;</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var output1 = ++input + ++input + ++input; -&gt; 8 + 9 + 10 = 27</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var output2 = input++ + input++ + input++; -&gt; 10 + 11 + 12 = 33</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var output3 = input++ + ++input + input++; -&gt; 13 + 15 + 15 = 43</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console.log(output1 + ' ' + output2 + ' ' + output3); // Res: 27 33 43</a:t>
            </a:r>
            <a:endParaRPr sz="1500" dirty="0">
              <a:solidFill>
                <a:srgbClr val="172746"/>
              </a:solidFill>
              <a:latin typeface="Montserrat"/>
              <a:ea typeface="Montserrat"/>
              <a:cs typeface="Montserrat"/>
              <a:sym typeface="Montserrat"/>
            </a:endParaRPr>
          </a:p>
        </p:txBody>
      </p:sp>
      <p:sp>
        <p:nvSpPr>
          <p:cNvPr id="395" name="Google Shape;395;g6bd6e8c6f1_0_29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399"/>
        <p:cNvGrpSpPr/>
        <p:nvPr/>
      </p:nvGrpSpPr>
      <p:grpSpPr>
        <a:xfrm>
          <a:off x="0" y="0"/>
          <a:ext cx="0" cy="0"/>
          <a:chOff x="0" y="0"/>
          <a:chExt cx="0" cy="0"/>
        </a:xfrm>
      </p:grpSpPr>
      <p:sp>
        <p:nvSpPr>
          <p:cNvPr id="400" name="Google Shape;400;g6bd6e8c6f1_0_29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Assignment Operators (Shorthand)</a:t>
            </a:r>
            <a:endParaRPr sz="2500" b="1">
              <a:solidFill>
                <a:srgbClr val="073763"/>
              </a:solidFill>
              <a:latin typeface="Montserrat"/>
              <a:ea typeface="Montserrat"/>
              <a:cs typeface="Montserrat"/>
              <a:sym typeface="Montserrat"/>
            </a:endParaRPr>
          </a:p>
        </p:txBody>
      </p:sp>
      <p:sp>
        <p:nvSpPr>
          <p:cNvPr id="401" name="Google Shape;401;g6bd6e8c6f1_0_29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var sum += value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This is a shorthand for var sum = sum + value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Similarly,</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402" name="Google Shape;402;g6bd6e8c6f1_0_29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06"/>
        <p:cNvGrpSpPr/>
        <p:nvPr/>
      </p:nvGrpSpPr>
      <p:grpSpPr>
        <a:xfrm>
          <a:off x="0" y="0"/>
          <a:ext cx="0" cy="0"/>
          <a:chOff x="0" y="0"/>
          <a:chExt cx="0" cy="0"/>
        </a:xfrm>
      </p:grpSpPr>
      <p:sp>
        <p:nvSpPr>
          <p:cNvPr id="407" name="Google Shape;407;g6bd6e8c6f1_0_30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Assignment Operators: Practice Problems</a:t>
            </a:r>
            <a:endParaRPr sz="2500" b="1">
              <a:solidFill>
                <a:srgbClr val="073763"/>
              </a:solidFill>
              <a:latin typeface="Montserrat"/>
              <a:ea typeface="Montserrat"/>
              <a:cs typeface="Montserrat"/>
              <a:sym typeface="Montserrat"/>
            </a:endParaRPr>
          </a:p>
        </p:txBody>
      </p:sp>
      <p:sp>
        <p:nvSpPr>
          <p:cNvPr id="408" name="Google Shape;408;g6bd6e8c6f1_0_30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Try to answer the following questions without executing the code in </a:t>
            </a:r>
            <a:r>
              <a:rPr lang="en-US" sz="1500" dirty="0" err="1">
                <a:solidFill>
                  <a:srgbClr val="172746"/>
                </a:solidFill>
                <a:latin typeface="Montserrat"/>
                <a:ea typeface="Montserrat"/>
                <a:cs typeface="Montserrat"/>
                <a:sym typeface="Montserrat"/>
              </a:rPr>
              <a:t>codepen</a:t>
            </a:r>
            <a:r>
              <a:rPr lang="en-US" sz="1500" dirty="0">
                <a:solidFill>
                  <a:srgbClr val="172746"/>
                </a:solidFill>
                <a:latin typeface="Montserrat"/>
                <a:ea typeface="Montserrat"/>
                <a:cs typeface="Montserrat"/>
                <a:sym typeface="Montserrat"/>
              </a:rPr>
              <a:t>.</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Q.</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With x = 0, which of the following statements will produce a value of 1?</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1. console.log(x++); -&gt; 0</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2. x = x + 1; console.log(x); -&gt; 1</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3. x += 1; console.log(x); -&gt; 1</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4. x =+ 1; console.log(x); -&gt; 1</a:t>
            </a:r>
            <a:endParaRPr sz="1500" dirty="0">
              <a:solidFill>
                <a:srgbClr val="172746"/>
              </a:solidFill>
              <a:latin typeface="Montserrat"/>
              <a:ea typeface="Montserrat"/>
              <a:cs typeface="Montserrat"/>
              <a:sym typeface="Montserrat"/>
            </a:endParaRPr>
          </a:p>
        </p:txBody>
      </p:sp>
      <p:sp>
        <p:nvSpPr>
          <p:cNvPr id="409" name="Google Shape;409;g6bd6e8c6f1_0_30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13"/>
        <p:cNvGrpSpPr/>
        <p:nvPr/>
      </p:nvGrpSpPr>
      <p:grpSpPr>
        <a:xfrm>
          <a:off x="0" y="0"/>
          <a:ext cx="0" cy="0"/>
          <a:chOff x="0" y="0"/>
          <a:chExt cx="0" cy="0"/>
        </a:xfrm>
      </p:grpSpPr>
      <p:sp>
        <p:nvSpPr>
          <p:cNvPr id="414" name="Google Shape;414;g6bd6e8c6f1_0_31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Assignment Operators: Practice Problems</a:t>
            </a:r>
            <a:endParaRPr sz="2500" b="1">
              <a:solidFill>
                <a:srgbClr val="073763"/>
              </a:solidFill>
              <a:latin typeface="Montserrat"/>
              <a:ea typeface="Montserrat"/>
              <a:cs typeface="Montserrat"/>
              <a:sym typeface="Montserrat"/>
            </a:endParaRPr>
          </a:p>
        </p:txBody>
      </p:sp>
      <p:sp>
        <p:nvSpPr>
          <p:cNvPr id="415" name="Google Shape;415;g6bd6e8c6f1_0_31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Q.</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With x = 1, which of the following statements will produce a value of 0?</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1.  console.log(x--); -&gt; 1</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2. x = x - 1; console.log(x); -&gt; 0</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3. x -= 1; console.log(x); -&gt; 0</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4. x =- 1; console.log(x); -&gt; -1</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Q.</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What will be the result of following statements?</a:t>
            </a:r>
            <a:endParaRPr sz="1500" dirty="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dirty="0">
                <a:solidFill>
                  <a:srgbClr val="172746"/>
                </a:solidFill>
                <a:latin typeface="Montserrat"/>
                <a:ea typeface="Montserrat"/>
                <a:cs typeface="Montserrat"/>
                <a:sym typeface="Montserrat"/>
              </a:rPr>
              <a:t>var num =+ 5 * 10 / 2;  console.log(num);  -&gt; 25</a:t>
            </a:r>
            <a:endParaRPr sz="1500" dirty="0">
              <a:solidFill>
                <a:srgbClr val="172746"/>
              </a:solidFill>
              <a:latin typeface="Montserrat"/>
              <a:ea typeface="Montserrat"/>
              <a:cs typeface="Montserrat"/>
              <a:sym typeface="Montserrat"/>
            </a:endParaRPr>
          </a:p>
        </p:txBody>
      </p:sp>
      <p:sp>
        <p:nvSpPr>
          <p:cNvPr id="416" name="Google Shape;416;g6bd6e8c6f1_0_31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20"/>
        <p:cNvGrpSpPr/>
        <p:nvPr/>
      </p:nvGrpSpPr>
      <p:grpSpPr>
        <a:xfrm>
          <a:off x="0" y="0"/>
          <a:ext cx="0" cy="0"/>
          <a:chOff x="0" y="0"/>
          <a:chExt cx="0" cy="0"/>
        </a:xfrm>
      </p:grpSpPr>
      <p:sp>
        <p:nvSpPr>
          <p:cNvPr id="421" name="Google Shape;421;g6bd6e8c6f1_0_37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Comparison Operators</a:t>
            </a:r>
            <a:endParaRPr sz="2500" b="1">
              <a:solidFill>
                <a:srgbClr val="073763"/>
              </a:solidFill>
              <a:latin typeface="Montserrat"/>
              <a:ea typeface="Montserrat"/>
              <a:cs typeface="Montserrat"/>
              <a:sym typeface="Montserrat"/>
            </a:endParaRPr>
          </a:p>
        </p:txBody>
      </p:sp>
      <p:sp>
        <p:nvSpPr>
          <p:cNvPr id="422" name="Google Shape;422;g6bd6e8c6f1_0_37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Comparison Operators: ==, ===, !=, !==, &lt;, &lt;= , &gt;, &gt;=</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Logical Operators: &amp;&amp;, ||, !</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500">
                <a:solidFill>
                  <a:srgbClr val="172746"/>
                </a:solidFill>
                <a:latin typeface="Montserrat"/>
                <a:ea typeface="Montserrat"/>
                <a:cs typeface="Montserrat"/>
                <a:sym typeface="Montserrat"/>
              </a:rPr>
              <a:t>Ternary Operator: “(condition)? //expression for true : //expression for false”</a:t>
            </a:r>
            <a:endParaRPr sz="1500">
              <a:solidFill>
                <a:srgbClr val="172746"/>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423" name="Google Shape;423;g6bd6e8c6f1_0_37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27"/>
        <p:cNvGrpSpPr/>
        <p:nvPr/>
      </p:nvGrpSpPr>
      <p:grpSpPr>
        <a:xfrm>
          <a:off x="0" y="0"/>
          <a:ext cx="0" cy="0"/>
          <a:chOff x="0" y="0"/>
          <a:chExt cx="0" cy="0"/>
        </a:xfrm>
      </p:grpSpPr>
      <p:sp>
        <p:nvSpPr>
          <p:cNvPr id="428" name="Google Shape;428;g6bd6e8c6f1_0_38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Comparison Operators: Practice Problems</a:t>
            </a:r>
            <a:endParaRPr sz="2500" b="1">
              <a:solidFill>
                <a:srgbClr val="073763"/>
              </a:solidFill>
              <a:latin typeface="Montserrat"/>
              <a:ea typeface="Montserrat"/>
              <a:cs typeface="Montserrat"/>
              <a:sym typeface="Montserrat"/>
            </a:endParaRPr>
          </a:p>
        </p:txBody>
      </p:sp>
      <p:sp>
        <p:nvSpPr>
          <p:cNvPr id="429" name="Google Shape;429;g6bd6e8c6f1_0_384"/>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a = 10;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b = 5;</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c = 12;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e = 8;</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 = parseInt((a * (c - b) / e + (b + c)) &lt;= (e * (c + a) / (b + c) + a));</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if (d == 1){</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console.log((a * (c - b) / e + (b + c)));</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else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console.log((e * (c + a) / (b + c) + a));</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430" name="Google Shape;430;g6bd6e8c6f1_0_38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28"/>
        <p:cNvGrpSpPr/>
        <p:nvPr/>
      </p:nvGrpSpPr>
      <p:grpSpPr>
        <a:xfrm>
          <a:off x="0" y="0"/>
          <a:ext cx="0" cy="0"/>
          <a:chOff x="0" y="0"/>
          <a:chExt cx="0" cy="0"/>
        </a:xfrm>
      </p:grpSpPr>
      <p:sp>
        <p:nvSpPr>
          <p:cNvPr id="129" name="Google Shape;129;g6bd6e8c6f1_0_1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Building Blocks of Programming Language</a:t>
            </a:r>
            <a:endParaRPr sz="2500" b="1">
              <a:solidFill>
                <a:srgbClr val="073763"/>
              </a:solidFill>
              <a:latin typeface="Montserrat"/>
              <a:ea typeface="Montserrat"/>
              <a:cs typeface="Montserrat"/>
              <a:sym typeface="Montserrat"/>
            </a:endParaRPr>
          </a:p>
        </p:txBody>
      </p:sp>
      <p:sp>
        <p:nvSpPr>
          <p:cNvPr id="130" name="Google Shape;130;g6bd6e8c6f1_0_17"/>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These are some of the components or building blocks of a programming language: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Variables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Data Types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Operators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Expressions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p:txBody>
      </p:sp>
      <p:sp>
        <p:nvSpPr>
          <p:cNvPr id="131" name="Google Shape;131;g6bd6e8c6f1_0_1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34"/>
        <p:cNvGrpSpPr/>
        <p:nvPr/>
      </p:nvGrpSpPr>
      <p:grpSpPr>
        <a:xfrm>
          <a:off x="0" y="0"/>
          <a:ext cx="0" cy="0"/>
          <a:chOff x="0" y="0"/>
          <a:chExt cx="0" cy="0"/>
        </a:xfrm>
      </p:grpSpPr>
      <p:sp>
        <p:nvSpPr>
          <p:cNvPr id="435" name="Google Shape;435;g6bd6e8c6f1_0_39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Comparison Operators: Practice Problems</a:t>
            </a:r>
            <a:endParaRPr sz="2500" b="1">
              <a:solidFill>
                <a:srgbClr val="073763"/>
              </a:solidFill>
              <a:latin typeface="Montserrat"/>
              <a:ea typeface="Montserrat"/>
              <a:cs typeface="Montserrat"/>
              <a:sym typeface="Montserrat"/>
            </a:endParaRPr>
          </a:p>
        </p:txBody>
      </p:sp>
      <p:sp>
        <p:nvSpPr>
          <p:cNvPr id="436" name="Google Shape;436;g6bd6e8c6f1_0_391"/>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n = 2;</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p = 4;</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q = 5;</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w = 3;</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if ( !((p * q) /n &lt;= (q * w) + n/p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 ++p + w++ + " " + ++n);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else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console.log(--p + q-- + " " + --n);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p:txBody>
      </p:sp>
      <p:sp>
        <p:nvSpPr>
          <p:cNvPr id="437" name="Google Shape;437;g6bd6e8c6f1_0_39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g6bd6e8c6f1_0_397"/>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443" name="Google Shape;443;g6bd6e8c6f1_0_397"/>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COERCION</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47"/>
        <p:cNvGrpSpPr/>
        <p:nvPr/>
      </p:nvGrpSpPr>
      <p:grpSpPr>
        <a:xfrm>
          <a:off x="0" y="0"/>
          <a:ext cx="0" cy="0"/>
          <a:chOff x="0" y="0"/>
          <a:chExt cx="0" cy="0"/>
        </a:xfrm>
      </p:grpSpPr>
      <p:sp>
        <p:nvSpPr>
          <p:cNvPr id="448" name="Google Shape;448;g6bd6e8c6f1_0_40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Coercion and Types</a:t>
            </a:r>
            <a:endParaRPr sz="2500" b="1">
              <a:solidFill>
                <a:srgbClr val="073763"/>
              </a:solidFill>
              <a:latin typeface="Montserrat"/>
              <a:ea typeface="Montserrat"/>
              <a:cs typeface="Montserrat"/>
              <a:sym typeface="Montserrat"/>
            </a:endParaRPr>
          </a:p>
        </p:txBody>
      </p:sp>
      <p:sp>
        <p:nvSpPr>
          <p:cNvPr id="449" name="Google Shape;449;g6bd6e8c6f1_0_40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Type coercion is conversion of a value from one type to another data type.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can be done either programmatically by us or automatically by JavaScript. This results in two types of coercion:</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Implicit Type Coercion which is done automatically.</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Explicit Type Coercion which is done programmatically by us. </a:t>
            </a:r>
            <a:endParaRPr sz="1500">
              <a:solidFill>
                <a:srgbClr val="172746"/>
              </a:solidFill>
              <a:latin typeface="Montserrat"/>
              <a:ea typeface="Montserrat"/>
              <a:cs typeface="Montserrat"/>
              <a:sym typeface="Montserrat"/>
            </a:endParaRPr>
          </a:p>
        </p:txBody>
      </p:sp>
      <p:sp>
        <p:nvSpPr>
          <p:cNvPr id="450" name="Google Shape;450;g6bd6e8c6f1_0_40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54"/>
        <p:cNvGrpSpPr/>
        <p:nvPr/>
      </p:nvGrpSpPr>
      <p:grpSpPr>
        <a:xfrm>
          <a:off x="0" y="0"/>
          <a:ext cx="0" cy="0"/>
          <a:chOff x="0" y="0"/>
          <a:chExt cx="0" cy="0"/>
        </a:xfrm>
      </p:grpSpPr>
      <p:sp>
        <p:nvSpPr>
          <p:cNvPr id="455" name="Google Shape;455;g6bd6e8c6f1_0_42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Implicit Type Coercion</a:t>
            </a:r>
            <a:endParaRPr sz="2500" b="1">
              <a:solidFill>
                <a:srgbClr val="073763"/>
              </a:solidFill>
              <a:latin typeface="Montserrat"/>
              <a:ea typeface="Montserrat"/>
              <a:cs typeface="Montserrat"/>
              <a:sym typeface="Montserrat"/>
            </a:endParaRPr>
          </a:p>
        </p:txBody>
      </p:sp>
      <p:sp>
        <p:nvSpPr>
          <p:cNvPr id="456" name="Google Shape;456;g6bd6e8c6f1_0_421"/>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more example for conversion to string types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console.log(typeof('hola' + true))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console.log(typeof(null + 'hola'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console.log(typeof(5 + 'hola'))</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example for conversion to integer types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console.log(typeof(+'2'))</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console.log(typeof(-'10'))</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console.log(typeof(+'2'))</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console.log(typeof(2 &gt;= '2'))</a:t>
            </a:r>
            <a:endParaRPr sz="1500">
              <a:solidFill>
                <a:srgbClr val="172746"/>
              </a:solidFill>
              <a:latin typeface="Montserrat"/>
              <a:ea typeface="Montserrat"/>
              <a:cs typeface="Montserrat"/>
              <a:sym typeface="Montserrat"/>
            </a:endParaRPr>
          </a:p>
        </p:txBody>
      </p:sp>
      <p:sp>
        <p:nvSpPr>
          <p:cNvPr id="457" name="Google Shape;457;g6bd6e8c6f1_0_42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61"/>
        <p:cNvGrpSpPr/>
        <p:nvPr/>
      </p:nvGrpSpPr>
      <p:grpSpPr>
        <a:xfrm>
          <a:off x="0" y="0"/>
          <a:ext cx="0" cy="0"/>
          <a:chOff x="0" y="0"/>
          <a:chExt cx="0" cy="0"/>
        </a:xfrm>
      </p:grpSpPr>
      <p:sp>
        <p:nvSpPr>
          <p:cNvPr id="462" name="Google Shape;462;g6bd6e8c6f1_0_42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Implicit Type Coercion</a:t>
            </a:r>
            <a:endParaRPr sz="2500" b="1">
              <a:solidFill>
                <a:srgbClr val="073763"/>
              </a:solidFill>
              <a:latin typeface="Montserrat"/>
              <a:ea typeface="Montserrat"/>
              <a:cs typeface="Montserrat"/>
              <a:sym typeface="Montserrat"/>
            </a:endParaRPr>
          </a:p>
        </p:txBody>
      </p:sp>
      <p:sp>
        <p:nvSpPr>
          <p:cNvPr id="463" name="Google Shape;463;g6bd6e8c6f1_0_428"/>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examples for conversion to boolean types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if(true) {'apple'} else {'banana'}</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if(10) {'apple'} else {'banana'} //anything that's not 0 or null or undefined or empty it's gonna be converted to true.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Full Boolean Reference: </a:t>
            </a:r>
            <a:r>
              <a:rPr lang="en-US" sz="1500" u="sng">
                <a:solidFill>
                  <a:schemeClr val="accent5"/>
                </a:solidFill>
                <a:hlinkClick r:id="rId3">
                  <a:extLst>
                    <a:ext uri="{A12FA001-AC4F-418D-AE19-62706E023703}">
                      <ahyp:hlinkClr xmlns:ahyp="http://schemas.microsoft.com/office/drawing/2018/hyperlinkcolor" val="tx"/>
                    </a:ext>
                  </a:extLst>
                </a:hlinkClick>
              </a:rPr>
              <a:t>https://dorey.github.io/JavaScript-Equality-Table/</a:t>
            </a:r>
            <a:endParaRPr sz="1500">
              <a:solidFill>
                <a:srgbClr val="172746"/>
              </a:solidFill>
              <a:latin typeface="Montserrat"/>
              <a:ea typeface="Montserrat"/>
              <a:cs typeface="Montserrat"/>
              <a:sym typeface="Montserrat"/>
            </a:endParaRPr>
          </a:p>
        </p:txBody>
      </p:sp>
      <p:sp>
        <p:nvSpPr>
          <p:cNvPr id="464" name="Google Shape;464;g6bd6e8c6f1_0_42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68"/>
        <p:cNvGrpSpPr/>
        <p:nvPr/>
      </p:nvGrpSpPr>
      <p:grpSpPr>
        <a:xfrm>
          <a:off x="0" y="0"/>
          <a:ext cx="0" cy="0"/>
          <a:chOff x="0" y="0"/>
          <a:chExt cx="0" cy="0"/>
        </a:xfrm>
      </p:grpSpPr>
      <p:sp>
        <p:nvSpPr>
          <p:cNvPr id="469" name="Google Shape;469;g6bd6e8c6f1_0_43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Implicit Coercion: Practice Problems</a:t>
            </a:r>
            <a:endParaRPr sz="2500" b="1">
              <a:solidFill>
                <a:srgbClr val="073763"/>
              </a:solidFill>
              <a:latin typeface="Montserrat"/>
              <a:ea typeface="Montserrat"/>
              <a:cs typeface="Montserrat"/>
              <a:sym typeface="Montserrat"/>
            </a:endParaRPr>
          </a:p>
        </p:txBody>
      </p:sp>
      <p:sp>
        <p:nvSpPr>
          <p:cNvPr id="470" name="Google Shape;470;g6bd6e8c6f1_0_434"/>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console.log(true + false)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console.log(12 / "6")</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console.log("number" + 15 + 3)</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console.log(15 + 3 + "number")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console.log(1 &gt; null)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console.log("foo" + + "bar")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console.log('true' == true)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console.log(false == 'false')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console.log(null ==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console.log(!!"false" == !!"true")</a:t>
            </a:r>
            <a:endParaRPr sz="1500">
              <a:solidFill>
                <a:srgbClr val="172746"/>
              </a:solidFill>
              <a:latin typeface="Montserrat"/>
              <a:ea typeface="Montserrat"/>
              <a:cs typeface="Montserrat"/>
              <a:sym typeface="Montserrat"/>
            </a:endParaRPr>
          </a:p>
        </p:txBody>
      </p:sp>
      <p:sp>
        <p:nvSpPr>
          <p:cNvPr id="471" name="Google Shape;471;g6bd6e8c6f1_0_43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75"/>
        <p:cNvGrpSpPr/>
        <p:nvPr/>
      </p:nvGrpSpPr>
      <p:grpSpPr>
        <a:xfrm>
          <a:off x="0" y="0"/>
          <a:ext cx="0" cy="0"/>
          <a:chOff x="0" y="0"/>
          <a:chExt cx="0" cy="0"/>
        </a:xfrm>
      </p:grpSpPr>
      <p:sp>
        <p:nvSpPr>
          <p:cNvPr id="476" name="Google Shape;476;g6bd6e8c6f1_0_44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Explicit Type Coercion</a:t>
            </a:r>
            <a:endParaRPr sz="2500" b="1">
              <a:solidFill>
                <a:srgbClr val="073763"/>
              </a:solidFill>
              <a:latin typeface="Montserrat"/>
              <a:ea typeface="Montserrat"/>
              <a:cs typeface="Montserrat"/>
              <a:sym typeface="Montserrat"/>
            </a:endParaRPr>
          </a:p>
        </p:txBody>
      </p:sp>
      <p:sp>
        <p:nvSpPr>
          <p:cNvPr id="477" name="Google Shape;477;g6bd6e8c6f1_0_441"/>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more example for conversion to string types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console.log(typeof(String(true)))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console.log(typeof(String(-98.13)))</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console.log(typeof(String(null)))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console.log(typeof(String(undefined)))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convert a value to number datatype, we need to use the inbuilt Number() function. Let's try some examples.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console.log(typeof(Number('2')))</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console.log(typeof(Number('-20.198')))</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console.log(typeof(Number('apple')))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console.log(typeof(Number(true)))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console.log(typeof(Number(false)))</a:t>
            </a:r>
            <a:endParaRPr sz="1500">
              <a:solidFill>
                <a:srgbClr val="172746"/>
              </a:solidFill>
              <a:latin typeface="Montserrat"/>
              <a:ea typeface="Montserrat"/>
              <a:cs typeface="Montserrat"/>
              <a:sym typeface="Montserrat"/>
            </a:endParaRPr>
          </a:p>
        </p:txBody>
      </p:sp>
      <p:sp>
        <p:nvSpPr>
          <p:cNvPr id="478" name="Google Shape;478;g6bd6e8c6f1_0_44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82"/>
        <p:cNvGrpSpPr/>
        <p:nvPr/>
      </p:nvGrpSpPr>
      <p:grpSpPr>
        <a:xfrm>
          <a:off x="0" y="0"/>
          <a:ext cx="0" cy="0"/>
          <a:chOff x="0" y="0"/>
          <a:chExt cx="0" cy="0"/>
        </a:xfrm>
      </p:grpSpPr>
      <p:sp>
        <p:nvSpPr>
          <p:cNvPr id="483" name="Google Shape;483;g6bd6e8c6f1_0_44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Explicit Type Coercion</a:t>
            </a:r>
            <a:endParaRPr sz="2500" b="1">
              <a:solidFill>
                <a:srgbClr val="073763"/>
              </a:solidFill>
              <a:latin typeface="Montserrat"/>
              <a:ea typeface="Montserrat"/>
              <a:cs typeface="Montserrat"/>
              <a:sym typeface="Montserrat"/>
            </a:endParaRPr>
          </a:p>
        </p:txBody>
      </p:sp>
      <p:sp>
        <p:nvSpPr>
          <p:cNvPr id="484" name="Google Shape;484;g6bd6e8c6f1_0_448"/>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to convert a value to boolean datatype, we need to use the inbuilt Boolean() function.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Let's see some examples for conversion to boolean types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console.log(typeof(Boolean(1)))</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console.log(typeof(Boolean('abc')))</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console.log(typeof(Boolean(null)))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console.log(typeof(Boolean(undefined)))</a:t>
            </a:r>
            <a:endParaRPr sz="1500">
              <a:solidFill>
                <a:srgbClr val="172746"/>
              </a:solidFill>
              <a:latin typeface="Montserrat"/>
              <a:ea typeface="Montserrat"/>
              <a:cs typeface="Montserrat"/>
              <a:sym typeface="Montserrat"/>
            </a:endParaRPr>
          </a:p>
        </p:txBody>
      </p:sp>
      <p:sp>
        <p:nvSpPr>
          <p:cNvPr id="485" name="Google Shape;485;g6bd6e8c6f1_0_44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89"/>
        <p:cNvGrpSpPr/>
        <p:nvPr/>
      </p:nvGrpSpPr>
      <p:grpSpPr>
        <a:xfrm>
          <a:off x="0" y="0"/>
          <a:ext cx="0" cy="0"/>
          <a:chOff x="0" y="0"/>
          <a:chExt cx="0" cy="0"/>
        </a:xfrm>
      </p:grpSpPr>
      <p:sp>
        <p:nvSpPr>
          <p:cNvPr id="490" name="Google Shape;490;g6bd6e8c6f1_0_45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Explicit Coercion: Practice Problem</a:t>
            </a:r>
            <a:endParaRPr sz="2500" b="1">
              <a:solidFill>
                <a:srgbClr val="073763"/>
              </a:solidFill>
              <a:latin typeface="Montserrat"/>
              <a:ea typeface="Montserrat"/>
              <a:cs typeface="Montserrat"/>
              <a:sym typeface="Montserrat"/>
            </a:endParaRPr>
          </a:p>
        </p:txBody>
      </p:sp>
      <p:sp>
        <p:nvSpPr>
          <p:cNvPr id="491" name="Google Shape;491;g6bd6e8c6f1_0_455"/>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String(123)</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String(-12.3)</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String(null)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String(undefined)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String(true)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String(false)</a:t>
            </a:r>
            <a:endParaRPr sz="1500">
              <a:solidFill>
                <a:srgbClr val="172746"/>
              </a:solidFill>
              <a:latin typeface="Montserrat"/>
              <a:ea typeface="Montserrat"/>
              <a:cs typeface="Montserrat"/>
              <a:sym typeface="Montserrat"/>
            </a:endParaRPr>
          </a:p>
        </p:txBody>
      </p:sp>
      <p:sp>
        <p:nvSpPr>
          <p:cNvPr id="492" name="Google Shape;492;g6bd6e8c6f1_0_45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496"/>
        <p:cNvGrpSpPr/>
        <p:nvPr/>
      </p:nvGrpSpPr>
      <p:grpSpPr>
        <a:xfrm>
          <a:off x="0" y="0"/>
          <a:ext cx="0" cy="0"/>
          <a:chOff x="0" y="0"/>
          <a:chExt cx="0" cy="0"/>
        </a:xfrm>
      </p:grpSpPr>
      <p:sp>
        <p:nvSpPr>
          <p:cNvPr id="497" name="Google Shape;497;g6bd6e8c6f1_0_46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Explicit Coercion: Practice Problem</a:t>
            </a:r>
            <a:endParaRPr sz="2500" b="1">
              <a:solidFill>
                <a:srgbClr val="073763"/>
              </a:solidFill>
              <a:latin typeface="Montserrat"/>
              <a:ea typeface="Montserrat"/>
              <a:cs typeface="Montserrat"/>
              <a:sym typeface="Montserrat"/>
            </a:endParaRPr>
          </a:p>
        </p:txBody>
      </p:sp>
      <p:sp>
        <p:nvSpPr>
          <p:cNvPr id="498" name="Google Shape;498;g6bd6e8c6f1_0_462"/>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Boolean('Hello')</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Boolean(200)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Boolean(-200)</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Boolean(NaN)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Boolean(null)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Boolean(undefined)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Boolean(false)</a:t>
            </a:r>
            <a:endParaRPr sz="1500">
              <a:solidFill>
                <a:srgbClr val="172746"/>
              </a:solidFill>
              <a:latin typeface="Montserrat"/>
              <a:ea typeface="Montserrat"/>
              <a:cs typeface="Montserrat"/>
              <a:sym typeface="Montserrat"/>
            </a:endParaRPr>
          </a:p>
        </p:txBody>
      </p:sp>
      <p:sp>
        <p:nvSpPr>
          <p:cNvPr id="499" name="Google Shape;499;g6bd6e8c6f1_0_46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35"/>
        <p:cNvGrpSpPr/>
        <p:nvPr/>
      </p:nvGrpSpPr>
      <p:grpSpPr>
        <a:xfrm>
          <a:off x="0" y="0"/>
          <a:ext cx="0" cy="0"/>
          <a:chOff x="0" y="0"/>
          <a:chExt cx="0" cy="0"/>
        </a:xfrm>
      </p:grpSpPr>
      <p:sp>
        <p:nvSpPr>
          <p:cNvPr id="136" name="Google Shape;136;g6bd6e8c6f1_0_2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Variables</a:t>
            </a:r>
            <a:endParaRPr sz="2500" b="1">
              <a:solidFill>
                <a:srgbClr val="073763"/>
              </a:solidFill>
              <a:latin typeface="Montserrat"/>
              <a:ea typeface="Montserrat"/>
              <a:cs typeface="Montserrat"/>
              <a:sym typeface="Montserrat"/>
            </a:endParaRPr>
          </a:p>
        </p:txBody>
      </p:sp>
      <p:sp>
        <p:nvSpPr>
          <p:cNvPr id="137" name="Google Shape;137;g6bd6e8c6f1_0_2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You can think of variables as a way to store some data for later use or in other words, think of them as containers which hold whatever data you put inside them.</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p:txBody>
      </p:sp>
      <p:sp>
        <p:nvSpPr>
          <p:cNvPr id="138" name="Google Shape;138;g6bd6e8c6f1_0_2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03"/>
        <p:cNvGrpSpPr/>
        <p:nvPr/>
      </p:nvGrpSpPr>
      <p:grpSpPr>
        <a:xfrm>
          <a:off x="0" y="0"/>
          <a:ext cx="0" cy="0"/>
          <a:chOff x="0" y="0"/>
          <a:chExt cx="0" cy="0"/>
        </a:xfrm>
      </p:grpSpPr>
      <p:sp>
        <p:nvSpPr>
          <p:cNvPr id="504" name="Google Shape;504;g6bd6e8c6f1_0_46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Explicit Coercion: Practice Problem</a:t>
            </a:r>
            <a:endParaRPr sz="2500" b="1">
              <a:solidFill>
                <a:srgbClr val="073763"/>
              </a:solidFill>
              <a:latin typeface="Montserrat"/>
              <a:ea typeface="Montserrat"/>
              <a:cs typeface="Montserrat"/>
              <a:sym typeface="Montserrat"/>
            </a:endParaRPr>
          </a:p>
        </p:txBody>
      </p:sp>
      <p:sp>
        <p:nvSpPr>
          <p:cNvPr id="505" name="Google Shape;505;g6bd6e8c6f1_0_468"/>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What will be printed in the console?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Number(null)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Number(undefined)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Number(true)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Number(false)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Number(" 12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Number("-12.34")</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Number("\n")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Number(" 12s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Number(123)</a:t>
            </a:r>
            <a:endParaRPr sz="1500">
              <a:solidFill>
                <a:srgbClr val="172746"/>
              </a:solidFill>
              <a:latin typeface="Montserrat"/>
              <a:ea typeface="Montserrat"/>
              <a:cs typeface="Montserrat"/>
              <a:sym typeface="Montserrat"/>
            </a:endParaRPr>
          </a:p>
        </p:txBody>
      </p:sp>
      <p:sp>
        <p:nvSpPr>
          <p:cNvPr id="506" name="Google Shape;506;g6bd6e8c6f1_0_46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g6bd6e8c6f1_0_474"/>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512" name="Google Shape;512;g6bd6e8c6f1_0_474"/>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OBJECTS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16"/>
        <p:cNvGrpSpPr/>
        <p:nvPr/>
      </p:nvGrpSpPr>
      <p:grpSpPr>
        <a:xfrm>
          <a:off x="0" y="0"/>
          <a:ext cx="0" cy="0"/>
          <a:chOff x="0" y="0"/>
          <a:chExt cx="0" cy="0"/>
        </a:xfrm>
      </p:grpSpPr>
      <p:sp>
        <p:nvSpPr>
          <p:cNvPr id="517" name="Google Shape;517;g6bd6e8c6f1_0_47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Introduction to Objects</a:t>
            </a:r>
            <a:endParaRPr sz="2500" b="1">
              <a:solidFill>
                <a:srgbClr val="073763"/>
              </a:solidFill>
              <a:latin typeface="Montserrat"/>
              <a:ea typeface="Montserrat"/>
              <a:cs typeface="Montserrat"/>
              <a:sym typeface="Montserrat"/>
            </a:endParaRPr>
          </a:p>
        </p:txBody>
      </p:sp>
      <p:sp>
        <p:nvSpPr>
          <p:cNvPr id="518" name="Google Shape;518;g6bd6e8c6f1_0_479"/>
          <p:cNvSpPr txBox="1"/>
          <p:nvPr/>
        </p:nvSpPr>
        <p:spPr>
          <a:xfrm>
            <a:off x="593150" y="8260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So far we have worked with data which of type Number or String or Boolean but what if our data is more complex like a collection of cars with their specification or the subject scores in midterm exams. We cannot store this kind of data in simple or in another word primitive data types. Lucky for us, JavaScript provides us with another data type to help us with these kinds of data, which is Objects.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    key: value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value -&gt;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Properties: Number, String, Boolean, Object, Array //Object Property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Method: Function //Object Method</a:t>
            </a:r>
            <a:endParaRPr sz="1500">
              <a:solidFill>
                <a:srgbClr val="172746"/>
              </a:solidFill>
              <a:latin typeface="Montserrat"/>
              <a:ea typeface="Montserrat"/>
              <a:cs typeface="Montserrat"/>
              <a:sym typeface="Montserrat"/>
            </a:endParaRPr>
          </a:p>
        </p:txBody>
      </p:sp>
      <p:sp>
        <p:nvSpPr>
          <p:cNvPr id="519" name="Google Shape;519;g6bd6e8c6f1_0_47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23"/>
        <p:cNvGrpSpPr/>
        <p:nvPr/>
      </p:nvGrpSpPr>
      <p:grpSpPr>
        <a:xfrm>
          <a:off x="0" y="0"/>
          <a:ext cx="0" cy="0"/>
          <a:chOff x="0" y="0"/>
          <a:chExt cx="0" cy="0"/>
        </a:xfrm>
      </p:grpSpPr>
      <p:sp>
        <p:nvSpPr>
          <p:cNvPr id="524" name="Google Shape;524;g6bd6e8c6f1_0_48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Introduction to Objects</a:t>
            </a:r>
            <a:endParaRPr sz="2500" b="1">
              <a:solidFill>
                <a:srgbClr val="073763"/>
              </a:solidFill>
              <a:latin typeface="Montserrat"/>
              <a:ea typeface="Montserrat"/>
              <a:cs typeface="Montserrat"/>
              <a:sym typeface="Montserrat"/>
            </a:endParaRPr>
          </a:p>
        </p:txBody>
      </p:sp>
      <p:sp>
        <p:nvSpPr>
          <p:cNvPr id="525" name="Google Shape;525;g6bd6e8c6f1_0_48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mCars =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p1: "350 kmph",</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gallardo: "320 kmph",</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veyron: "409 kmph",</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agera: "429 kmph"</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console.log(mCars)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console.log(typeOf(mCars))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console.log(mCars.gallardo) //To access a value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console.log(mCars[‘gallardo’]) //To access a value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mCars.gallardo = ‘350 kmph’ //To update/add a value</a:t>
            </a:r>
            <a:endParaRPr sz="1500">
              <a:solidFill>
                <a:srgbClr val="172746"/>
              </a:solidFill>
              <a:latin typeface="Montserrat"/>
              <a:ea typeface="Montserrat"/>
              <a:cs typeface="Montserrat"/>
              <a:sym typeface="Montserrat"/>
            </a:endParaRPr>
          </a:p>
        </p:txBody>
      </p:sp>
      <p:sp>
        <p:nvSpPr>
          <p:cNvPr id="526" name="Google Shape;526;g6bd6e8c6f1_0_48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30"/>
        <p:cNvGrpSpPr/>
        <p:nvPr/>
      </p:nvGrpSpPr>
      <p:grpSpPr>
        <a:xfrm>
          <a:off x="0" y="0"/>
          <a:ext cx="0" cy="0"/>
          <a:chOff x="0" y="0"/>
          <a:chExt cx="0" cy="0"/>
        </a:xfrm>
      </p:grpSpPr>
      <p:sp>
        <p:nvSpPr>
          <p:cNvPr id="531" name="Google Shape;531;g6bd6e8c6f1_0_49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Introduction to Objects</a:t>
            </a:r>
            <a:endParaRPr sz="2500" b="1">
              <a:solidFill>
                <a:srgbClr val="073763"/>
              </a:solidFill>
              <a:latin typeface="Montserrat"/>
              <a:ea typeface="Montserrat"/>
              <a:cs typeface="Montserrat"/>
              <a:sym typeface="Montserrat"/>
            </a:endParaRPr>
          </a:p>
        </p:txBody>
      </p:sp>
      <p:sp>
        <p:nvSpPr>
          <p:cNvPr id="532" name="Google Shape;532;g6bd6e8c6f1_0_494"/>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mAgera =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 "Agera",</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manufacturer :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"Koenigsegg",</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"location": "Sweden"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topSpeed: 429,</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color: "black",</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spoilers: false,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applyBrakes: function() { console.log("Applying Brakes");},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getDetails: function() { console.log(this.name + “ with color “  + this.color)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533" name="Google Shape;533;g6bd6e8c6f1_0_49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37"/>
        <p:cNvGrpSpPr/>
        <p:nvPr/>
      </p:nvGrpSpPr>
      <p:grpSpPr>
        <a:xfrm>
          <a:off x="0" y="0"/>
          <a:ext cx="0" cy="0"/>
          <a:chOff x="0" y="0"/>
          <a:chExt cx="0" cy="0"/>
        </a:xfrm>
      </p:grpSpPr>
      <p:sp>
        <p:nvSpPr>
          <p:cNvPr id="538" name="Google Shape;538;g6bd6e8c6f1_0_50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Objects: Practice Problem</a:t>
            </a:r>
            <a:endParaRPr sz="2500" b="1">
              <a:solidFill>
                <a:srgbClr val="073763"/>
              </a:solidFill>
              <a:latin typeface="Montserrat"/>
              <a:ea typeface="Montserrat"/>
              <a:cs typeface="Montserrat"/>
              <a:sym typeface="Montserrat"/>
            </a:endParaRPr>
          </a:p>
        </p:txBody>
      </p:sp>
      <p:sp>
        <p:nvSpPr>
          <p:cNvPr id="539" name="Google Shape;539;g6bd6e8c6f1_0_501"/>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Create an object to represent an Athlete. The object should have following properties: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First Name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Last Name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Age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Sports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Experience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A method which prints the Full Name of the Athlete.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A method which prints all the details about the Athlete.</a:t>
            </a:r>
            <a:endParaRPr sz="1500">
              <a:solidFill>
                <a:srgbClr val="172746"/>
              </a:solidFill>
              <a:latin typeface="Montserrat"/>
              <a:ea typeface="Montserrat"/>
              <a:cs typeface="Montserrat"/>
              <a:sym typeface="Montserrat"/>
            </a:endParaRPr>
          </a:p>
        </p:txBody>
      </p:sp>
      <p:sp>
        <p:nvSpPr>
          <p:cNvPr id="540" name="Google Shape;540;g6bd6e8c6f1_0_50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g6bd6e8c6f1_0_507"/>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546" name="Google Shape;546;g6bd6e8c6f1_0_507"/>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ARRAYS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50"/>
        <p:cNvGrpSpPr/>
        <p:nvPr/>
      </p:nvGrpSpPr>
      <p:grpSpPr>
        <a:xfrm>
          <a:off x="0" y="0"/>
          <a:ext cx="0" cy="0"/>
          <a:chOff x="0" y="0"/>
          <a:chExt cx="0" cy="0"/>
        </a:xfrm>
      </p:grpSpPr>
      <p:sp>
        <p:nvSpPr>
          <p:cNvPr id="551" name="Google Shape;551;g6bd6e8c6f1_0_51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Introduction to Arrays</a:t>
            </a:r>
            <a:endParaRPr sz="2500" b="1">
              <a:solidFill>
                <a:srgbClr val="073763"/>
              </a:solidFill>
              <a:latin typeface="Montserrat"/>
              <a:ea typeface="Montserrat"/>
              <a:cs typeface="Montserrat"/>
              <a:sym typeface="Montserrat"/>
            </a:endParaRPr>
          </a:p>
        </p:txBody>
      </p:sp>
      <p:sp>
        <p:nvSpPr>
          <p:cNvPr id="552" name="Google Shape;552;g6bd6e8c6f1_0_51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Arrays are used to create lists. These are a special type of object which stores a list of data. Regular objects use keys to access data but arrays use position to access data.</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names = [‘John’, ‘Alice’, ‘Cara’, ‘Claire’];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details = [‘John’, ‘Lark’, 30, ‘Race Driver’, ‘Danish’];</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You can have any type of data in an array - Number, String, Boolean, Objects, Functions, Arrays.</a:t>
            </a:r>
            <a:endParaRPr sz="1500">
              <a:solidFill>
                <a:srgbClr val="172746"/>
              </a:solidFill>
              <a:latin typeface="Montserrat"/>
              <a:ea typeface="Montserrat"/>
              <a:cs typeface="Montserrat"/>
              <a:sym typeface="Montserrat"/>
            </a:endParaRPr>
          </a:p>
        </p:txBody>
      </p:sp>
      <p:sp>
        <p:nvSpPr>
          <p:cNvPr id="553" name="Google Shape;553;g6bd6e8c6f1_0_51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57"/>
        <p:cNvGrpSpPr/>
        <p:nvPr/>
      </p:nvGrpSpPr>
      <p:grpSpPr>
        <a:xfrm>
          <a:off x="0" y="0"/>
          <a:ext cx="0" cy="0"/>
          <a:chOff x="0" y="0"/>
          <a:chExt cx="0" cy="0"/>
        </a:xfrm>
      </p:grpSpPr>
      <p:sp>
        <p:nvSpPr>
          <p:cNvPr id="558" name="Google Shape;558;g6bd6e8c6f1_0_52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Add/Delete Elements to Array</a:t>
            </a:r>
            <a:endParaRPr sz="2500" b="1">
              <a:solidFill>
                <a:srgbClr val="073763"/>
              </a:solidFill>
              <a:latin typeface="Montserrat"/>
              <a:ea typeface="Montserrat"/>
              <a:cs typeface="Montserrat"/>
              <a:sym typeface="Montserrat"/>
            </a:endParaRPr>
          </a:p>
        </p:txBody>
      </p:sp>
      <p:sp>
        <p:nvSpPr>
          <p:cNvPr id="559" name="Google Shape;559;g6bd6e8c6f1_0_525"/>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You can use position to add/update elements in an Array. But there is an issue if you add using position - It leaves holes in your array.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Two other options:</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You can resolve this by either using length.</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You can also use inbuilt push method to add elements at the end. mArr.push('Alan')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You can use mArr.pop(). It removes from end and returns the value.</a:t>
            </a:r>
            <a:endParaRPr sz="1500">
              <a:solidFill>
                <a:srgbClr val="172746"/>
              </a:solidFill>
              <a:latin typeface="Montserrat"/>
              <a:ea typeface="Montserrat"/>
              <a:cs typeface="Montserrat"/>
              <a:sym typeface="Montserrat"/>
            </a:endParaRPr>
          </a:p>
        </p:txBody>
      </p:sp>
      <p:sp>
        <p:nvSpPr>
          <p:cNvPr id="560" name="Google Shape;560;g6bd6e8c6f1_0_52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64"/>
        <p:cNvGrpSpPr/>
        <p:nvPr/>
      </p:nvGrpSpPr>
      <p:grpSpPr>
        <a:xfrm>
          <a:off x="0" y="0"/>
          <a:ext cx="0" cy="0"/>
          <a:chOff x="0" y="0"/>
          <a:chExt cx="0" cy="0"/>
        </a:xfrm>
      </p:grpSpPr>
      <p:sp>
        <p:nvSpPr>
          <p:cNvPr id="565" name="Google Shape;565;g6bd6e8c6f1_0_53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Arrays Inbuilt Methods</a:t>
            </a:r>
            <a:endParaRPr sz="2500" b="1">
              <a:solidFill>
                <a:srgbClr val="073763"/>
              </a:solidFill>
              <a:latin typeface="Montserrat"/>
              <a:ea typeface="Montserrat"/>
              <a:cs typeface="Montserrat"/>
              <a:sym typeface="Montserrat"/>
            </a:endParaRPr>
          </a:p>
        </p:txBody>
      </p:sp>
      <p:sp>
        <p:nvSpPr>
          <p:cNvPr id="566" name="Google Shape;566;g6bd6e8c6f1_0_533"/>
          <p:cNvSpPr txBox="1"/>
          <p:nvPr/>
        </p:nvSpPr>
        <p:spPr>
          <a:xfrm>
            <a:off x="593150" y="902225"/>
            <a:ext cx="7922100" cy="357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mArr.sort()</a:t>
            </a:r>
            <a:r>
              <a:rPr lang="en-US" sz="1500">
                <a:solidFill>
                  <a:srgbClr val="172746"/>
                </a:solidFill>
                <a:latin typeface="Montserrat"/>
                <a:ea typeface="Montserrat"/>
                <a:cs typeface="Montserrat"/>
                <a:sym typeface="Montserrat"/>
              </a:rPr>
              <a:t> //sorts my list in ascending order</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mArr.sort(function() {}) </a:t>
            </a:r>
            <a:r>
              <a:rPr lang="en-US" sz="1500">
                <a:solidFill>
                  <a:srgbClr val="172746"/>
                </a:solidFill>
                <a:latin typeface="Montserrat"/>
                <a:ea typeface="Montserrat"/>
                <a:cs typeface="Montserrat"/>
                <a:sym typeface="Montserrat"/>
              </a:rPr>
              <a:t>//Custom Sort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mArr.reverse()</a:t>
            </a:r>
            <a:r>
              <a:rPr lang="en-US" sz="1500">
                <a:solidFill>
                  <a:srgbClr val="172746"/>
                </a:solidFill>
                <a:latin typeface="Montserrat"/>
                <a:ea typeface="Montserrat"/>
                <a:cs typeface="Montserrat"/>
                <a:sym typeface="Montserrat"/>
              </a:rPr>
              <a:t> //inverts the list.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mArr.concat(mArr2)</a:t>
            </a:r>
            <a:r>
              <a:rPr lang="en-US" sz="1500">
                <a:solidFill>
                  <a:srgbClr val="172746"/>
                </a:solidFill>
                <a:latin typeface="Montserrat"/>
                <a:ea typeface="Montserrat"/>
                <a:cs typeface="Montserrat"/>
                <a:sym typeface="Montserrat"/>
              </a:rPr>
              <a:t> // Adds the passed array and returns a new array.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mArr.push(values) vs mArr.concat(mArr2)</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mArr.splice(start-pos, num-of-items-to remove)</a:t>
            </a:r>
            <a:r>
              <a:rPr lang="en-US" sz="1500">
                <a:solidFill>
                  <a:srgbClr val="172746"/>
                </a:solidFill>
                <a:latin typeface="Montserrat"/>
                <a:ea typeface="Montserrat"/>
                <a:cs typeface="Montserrat"/>
                <a:sym typeface="Montserrat"/>
              </a:rPr>
              <a:t> // Removes items from a specific position and number of items to be removed. It updates the original array.</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mArr.splice(start-pos, num-of-items-to remove, new-item1, new-item2, ...) </a:t>
            </a:r>
            <a:r>
              <a:rPr lang="en-US" sz="1500">
                <a:solidFill>
                  <a:srgbClr val="172746"/>
                </a:solidFill>
                <a:latin typeface="Montserrat"/>
                <a:ea typeface="Montserrat"/>
                <a:cs typeface="Montserrat"/>
                <a:sym typeface="Montserrat"/>
              </a:rPr>
              <a:t>//Can also be used to add/replace items in the array.</a:t>
            </a:r>
            <a:endParaRPr sz="1500">
              <a:solidFill>
                <a:srgbClr val="172746"/>
              </a:solidFill>
              <a:latin typeface="Montserrat"/>
              <a:ea typeface="Montserrat"/>
              <a:cs typeface="Montserrat"/>
              <a:sym typeface="Montserrat"/>
            </a:endParaRPr>
          </a:p>
        </p:txBody>
      </p:sp>
      <p:sp>
        <p:nvSpPr>
          <p:cNvPr id="567" name="Google Shape;567;g6bd6e8c6f1_0_53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2"/>
        <p:cNvGrpSpPr/>
        <p:nvPr/>
      </p:nvGrpSpPr>
      <p:grpSpPr>
        <a:xfrm>
          <a:off x="0" y="0"/>
          <a:ext cx="0" cy="0"/>
          <a:chOff x="0" y="0"/>
          <a:chExt cx="0" cy="0"/>
        </a:xfrm>
      </p:grpSpPr>
      <p:pic>
        <p:nvPicPr>
          <p:cNvPr id="143" name="Google Shape;143;g6bd6e8c6f1_0_3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71"/>
        <p:cNvGrpSpPr/>
        <p:nvPr/>
      </p:nvGrpSpPr>
      <p:grpSpPr>
        <a:xfrm>
          <a:off x="0" y="0"/>
          <a:ext cx="0" cy="0"/>
          <a:chOff x="0" y="0"/>
          <a:chExt cx="0" cy="0"/>
        </a:xfrm>
      </p:grpSpPr>
      <p:sp>
        <p:nvSpPr>
          <p:cNvPr id="572" name="Google Shape;572;g6bfa467cd8_0_17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Array sort with Custom Function</a:t>
            </a:r>
            <a:endParaRPr sz="2500" b="1">
              <a:solidFill>
                <a:srgbClr val="073763"/>
              </a:solidFill>
              <a:latin typeface="Montserrat"/>
              <a:ea typeface="Montserrat"/>
              <a:cs typeface="Montserrat"/>
              <a:sym typeface="Montserrat"/>
            </a:endParaRPr>
          </a:p>
        </p:txBody>
      </p:sp>
      <p:sp>
        <p:nvSpPr>
          <p:cNvPr id="573" name="Google Shape;573;g6bfa467cd8_0_174"/>
          <p:cNvSpPr txBox="1"/>
          <p:nvPr/>
        </p:nvSpPr>
        <p:spPr>
          <a:xfrm>
            <a:off x="593150" y="749825"/>
            <a:ext cx="7922100" cy="35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function compare(a, b)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var nameA = a.name.toUpperCase(); // ignore upper and lowercase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var nameB = b.name.toUpperCase(); // ignore upper and lowercase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if (nameA &lt; nameB)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return -1; //When value is &lt; 0 then a will come before b</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else if (nameA &gt; nameB)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return 1; //When value is &gt; 0 then a will come after b</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a must be equal to b</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return 0; //When value is 0 then there will be no change in sequence.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mArr.sort(compare(a, b)) </a:t>
            </a:r>
            <a:r>
              <a:rPr lang="en-US" sz="1500">
                <a:solidFill>
                  <a:srgbClr val="172746"/>
                </a:solidFill>
                <a:latin typeface="Montserrat"/>
                <a:ea typeface="Montserrat"/>
                <a:cs typeface="Montserrat"/>
                <a:sym typeface="Montserrat"/>
              </a:rPr>
              <a:t>//Custom Sort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p:txBody>
      </p:sp>
      <p:sp>
        <p:nvSpPr>
          <p:cNvPr id="574" name="Google Shape;574;g6bfa467cd8_0_17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78"/>
        <p:cNvGrpSpPr/>
        <p:nvPr/>
      </p:nvGrpSpPr>
      <p:grpSpPr>
        <a:xfrm>
          <a:off x="0" y="0"/>
          <a:ext cx="0" cy="0"/>
          <a:chOff x="0" y="0"/>
          <a:chExt cx="0" cy="0"/>
        </a:xfrm>
      </p:grpSpPr>
      <p:sp>
        <p:nvSpPr>
          <p:cNvPr id="579" name="Google Shape;579;g6bfa467cd8_0_18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Array sort with Custom Function</a:t>
            </a:r>
            <a:endParaRPr sz="2500" b="1">
              <a:solidFill>
                <a:srgbClr val="073763"/>
              </a:solidFill>
              <a:latin typeface="Montserrat"/>
              <a:ea typeface="Montserrat"/>
              <a:cs typeface="Montserrat"/>
              <a:sym typeface="Montserrat"/>
            </a:endParaRPr>
          </a:p>
        </p:txBody>
      </p:sp>
      <p:sp>
        <p:nvSpPr>
          <p:cNvPr id="580" name="Google Shape;580;g6bfa467cd8_0_182"/>
          <p:cNvSpPr txBox="1"/>
          <p:nvPr/>
        </p:nvSpPr>
        <p:spPr>
          <a:xfrm>
            <a:off x="593150" y="902225"/>
            <a:ext cx="7922100" cy="35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Sort Numbers: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function compare(a, b) {</a:t>
            </a:r>
            <a:endParaRPr sz="1500">
              <a:solidFill>
                <a:srgbClr val="172746"/>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return a.value - b.value; //ascending</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mArr.sort(compare(a, b)) </a:t>
            </a:r>
            <a:r>
              <a:rPr lang="en-US" sz="1500">
                <a:solidFill>
                  <a:srgbClr val="172746"/>
                </a:solidFill>
                <a:latin typeface="Montserrat"/>
                <a:ea typeface="Montserrat"/>
                <a:cs typeface="Montserrat"/>
                <a:sym typeface="Montserrat"/>
              </a:rPr>
              <a:t>//Custom Sort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p:txBody>
      </p:sp>
      <p:sp>
        <p:nvSpPr>
          <p:cNvPr id="581" name="Google Shape;581;g6bfa467cd8_0_18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85"/>
        <p:cNvGrpSpPr/>
        <p:nvPr/>
      </p:nvGrpSpPr>
      <p:grpSpPr>
        <a:xfrm>
          <a:off x="0" y="0"/>
          <a:ext cx="0" cy="0"/>
          <a:chOff x="0" y="0"/>
          <a:chExt cx="0" cy="0"/>
        </a:xfrm>
      </p:grpSpPr>
      <p:sp>
        <p:nvSpPr>
          <p:cNvPr id="586" name="Google Shape;586;g6bfa467cd8_0_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Arrays Inbuilt Methods: Practice Problems</a:t>
            </a:r>
            <a:endParaRPr sz="2500" b="1">
              <a:solidFill>
                <a:srgbClr val="073763"/>
              </a:solidFill>
              <a:latin typeface="Montserrat"/>
              <a:ea typeface="Montserrat"/>
              <a:cs typeface="Montserrat"/>
              <a:sym typeface="Montserrat"/>
            </a:endParaRPr>
          </a:p>
        </p:txBody>
      </p:sp>
      <p:sp>
        <p:nvSpPr>
          <p:cNvPr id="587" name="Google Shape;587;g6bfa467cd8_0_0"/>
          <p:cNvSpPr txBox="1"/>
          <p:nvPr/>
        </p:nvSpPr>
        <p:spPr>
          <a:xfrm>
            <a:off x="593150" y="902225"/>
            <a:ext cx="7922100" cy="357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mObj =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“John”,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“score”: 98</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“Alice”,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“score”: 99</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“name”: “Johnathan”,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“score”: 90</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Sort the above array in ascending order based on the score.</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Sort the above array in descending order based on the name.</a:t>
            </a:r>
            <a:endParaRPr sz="1500">
              <a:solidFill>
                <a:srgbClr val="172746"/>
              </a:solidFill>
              <a:latin typeface="Montserrat"/>
              <a:ea typeface="Montserrat"/>
              <a:cs typeface="Montserrat"/>
              <a:sym typeface="Montserrat"/>
            </a:endParaRPr>
          </a:p>
        </p:txBody>
      </p:sp>
      <p:sp>
        <p:nvSpPr>
          <p:cNvPr id="588" name="Google Shape;588;g6bfa467cd8_0_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92"/>
        <p:cNvGrpSpPr/>
        <p:nvPr/>
      </p:nvGrpSpPr>
      <p:grpSpPr>
        <a:xfrm>
          <a:off x="0" y="0"/>
          <a:ext cx="0" cy="0"/>
          <a:chOff x="0" y="0"/>
          <a:chExt cx="0" cy="0"/>
        </a:xfrm>
      </p:grpSpPr>
      <p:sp>
        <p:nvSpPr>
          <p:cNvPr id="593" name="Google Shape;593;g6bfa467cd8_0_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Arrays Inbuilt Methods: Practice Problems</a:t>
            </a:r>
            <a:endParaRPr sz="2500" b="1">
              <a:solidFill>
                <a:srgbClr val="073763"/>
              </a:solidFill>
              <a:latin typeface="Montserrat"/>
              <a:ea typeface="Montserrat"/>
              <a:cs typeface="Montserrat"/>
              <a:sym typeface="Montserrat"/>
            </a:endParaRPr>
          </a:p>
        </p:txBody>
      </p:sp>
      <p:sp>
        <p:nvSpPr>
          <p:cNvPr id="594" name="Google Shape;594;g6bfa467cd8_0_6"/>
          <p:cNvSpPr txBox="1"/>
          <p:nvPr/>
        </p:nvSpPr>
        <p:spPr>
          <a:xfrm>
            <a:off x="593150" y="902225"/>
            <a:ext cx="7922100" cy="357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mArr = [1,  2, 3, 4];</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mArr.concat([5, 6, 7]);</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mArr.concat(8, 9);</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mArr.push(10, 11, 12);</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console.log(mArr);</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mArr = [1, 2, 3, 4, 5, 6, 7, 8, 9];</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Replace 3, 4 and 5 by 13, 14 and 15.</a:t>
            </a:r>
            <a:endParaRPr sz="1500">
              <a:solidFill>
                <a:srgbClr val="172746"/>
              </a:solidFill>
              <a:latin typeface="Montserrat"/>
              <a:ea typeface="Montserrat"/>
              <a:cs typeface="Montserrat"/>
              <a:sym typeface="Montserrat"/>
            </a:endParaRPr>
          </a:p>
          <a:p>
            <a:pPr marL="457200" marR="0" lvl="0" indent="-323850" algn="l" rtl="0">
              <a:lnSpc>
                <a:spcPct val="115000"/>
              </a:lnSpc>
              <a:spcBef>
                <a:spcPts val="0"/>
              </a:spcBef>
              <a:spcAft>
                <a:spcPts val="0"/>
              </a:spcAft>
              <a:buClr>
                <a:srgbClr val="172746"/>
              </a:buClr>
              <a:buSzPts val="1500"/>
              <a:buFont typeface="Montserrat"/>
              <a:buAutoNum type="arabicPeriod"/>
            </a:pPr>
            <a:r>
              <a:rPr lang="en-US" sz="1500">
                <a:solidFill>
                  <a:srgbClr val="172746"/>
                </a:solidFill>
                <a:latin typeface="Montserrat"/>
                <a:ea typeface="Montserrat"/>
                <a:cs typeface="Montserrat"/>
                <a:sym typeface="Montserrat"/>
              </a:rPr>
              <a:t>Remove 7, 8 and 9.</a:t>
            </a:r>
            <a:endParaRPr sz="1500">
              <a:solidFill>
                <a:srgbClr val="172746"/>
              </a:solidFill>
              <a:latin typeface="Montserrat"/>
              <a:ea typeface="Montserrat"/>
              <a:cs typeface="Montserrat"/>
              <a:sym typeface="Montserrat"/>
            </a:endParaRPr>
          </a:p>
        </p:txBody>
      </p:sp>
      <p:sp>
        <p:nvSpPr>
          <p:cNvPr id="595" name="Google Shape;595;g6bfa467cd8_0_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g6bd6e8c6f1_0_541"/>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601" name="Google Shape;601;g6bd6e8c6f1_0_541"/>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LOOPS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05"/>
        <p:cNvGrpSpPr/>
        <p:nvPr/>
      </p:nvGrpSpPr>
      <p:grpSpPr>
        <a:xfrm>
          <a:off x="0" y="0"/>
          <a:ext cx="0" cy="0"/>
          <a:chOff x="0" y="0"/>
          <a:chExt cx="0" cy="0"/>
        </a:xfrm>
      </p:grpSpPr>
      <p:sp>
        <p:nvSpPr>
          <p:cNvPr id="606" name="Google Shape;606;g6bd6e8c6f1_0_54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While Loop</a:t>
            </a:r>
            <a:endParaRPr sz="2500" b="1">
              <a:solidFill>
                <a:srgbClr val="073763"/>
              </a:solidFill>
              <a:latin typeface="Montserrat"/>
              <a:ea typeface="Montserrat"/>
              <a:cs typeface="Montserrat"/>
              <a:sym typeface="Montserrat"/>
            </a:endParaRPr>
          </a:p>
        </p:txBody>
      </p:sp>
      <p:sp>
        <p:nvSpPr>
          <p:cNvPr id="607" name="Google Shape;607;g6bd6e8c6f1_0_546"/>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//initialization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while(condition)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//code that needs to be re-run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//updation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Special Keywords: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Break: It takes the control flow outside the loop.</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Continue: It skips the current iteration.</a:t>
            </a:r>
            <a:endParaRPr sz="1500">
              <a:solidFill>
                <a:srgbClr val="172746"/>
              </a:solidFill>
              <a:latin typeface="Montserrat"/>
              <a:ea typeface="Montserrat"/>
              <a:cs typeface="Montserrat"/>
              <a:sym typeface="Montserrat"/>
            </a:endParaRPr>
          </a:p>
        </p:txBody>
      </p:sp>
      <p:sp>
        <p:nvSpPr>
          <p:cNvPr id="608" name="Google Shape;608;g6bd6e8c6f1_0_54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12"/>
        <p:cNvGrpSpPr/>
        <p:nvPr/>
      </p:nvGrpSpPr>
      <p:grpSpPr>
        <a:xfrm>
          <a:off x="0" y="0"/>
          <a:ext cx="0" cy="0"/>
          <a:chOff x="0" y="0"/>
          <a:chExt cx="0" cy="0"/>
        </a:xfrm>
      </p:grpSpPr>
      <p:pic>
        <p:nvPicPr>
          <p:cNvPr id="613" name="Google Shape;613;g6bd6e8c6f1_0_552"/>
          <p:cNvPicPr preferRelativeResize="0"/>
          <p:nvPr/>
        </p:nvPicPr>
        <p:blipFill>
          <a:blip r:embed="rId3">
            <a:alphaModFix/>
          </a:blip>
          <a:stretch>
            <a:fillRect/>
          </a:stretch>
        </p:blipFill>
        <p:spPr>
          <a:xfrm>
            <a:off x="2796663" y="0"/>
            <a:ext cx="3550674"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17"/>
        <p:cNvGrpSpPr/>
        <p:nvPr/>
      </p:nvGrpSpPr>
      <p:grpSpPr>
        <a:xfrm>
          <a:off x="0" y="0"/>
          <a:ext cx="0" cy="0"/>
          <a:chOff x="0" y="0"/>
          <a:chExt cx="0" cy="0"/>
        </a:xfrm>
      </p:grpSpPr>
      <p:sp>
        <p:nvSpPr>
          <p:cNvPr id="618" name="Google Shape;618;g6bd6e8c6f1_0_55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For Loop</a:t>
            </a:r>
            <a:endParaRPr sz="2500" b="1">
              <a:solidFill>
                <a:srgbClr val="073763"/>
              </a:solidFill>
              <a:latin typeface="Montserrat"/>
              <a:ea typeface="Montserrat"/>
              <a:cs typeface="Montserrat"/>
              <a:sym typeface="Montserrat"/>
            </a:endParaRPr>
          </a:p>
        </p:txBody>
      </p:sp>
      <p:sp>
        <p:nvSpPr>
          <p:cNvPr id="619" name="Google Shape;619;g6bd6e8c6f1_0_559"/>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(initialization; condition; post-expression)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statements to re-run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Special Keywords:</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Break: It takes the control flow outside the loop.</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Continue: It skips the current iteration.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p:txBody>
      </p:sp>
      <p:sp>
        <p:nvSpPr>
          <p:cNvPr id="620" name="Google Shape;620;g6bd6e8c6f1_0_55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24"/>
        <p:cNvGrpSpPr/>
        <p:nvPr/>
      </p:nvGrpSpPr>
      <p:grpSpPr>
        <a:xfrm>
          <a:off x="0" y="0"/>
          <a:ext cx="0" cy="0"/>
          <a:chOff x="0" y="0"/>
          <a:chExt cx="0" cy="0"/>
        </a:xfrm>
      </p:grpSpPr>
      <p:sp>
        <p:nvSpPr>
          <p:cNvPr id="625" name="Google Shape;625;g6bfa467cd8_0_12"/>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Loops: Practice Problems</a:t>
            </a:r>
            <a:endParaRPr sz="2500" b="1">
              <a:solidFill>
                <a:srgbClr val="073763"/>
              </a:solidFill>
              <a:latin typeface="Montserrat"/>
              <a:ea typeface="Montserrat"/>
              <a:cs typeface="Montserrat"/>
              <a:sym typeface="Montserrat"/>
            </a:endParaRPr>
          </a:p>
        </p:txBody>
      </p:sp>
      <p:sp>
        <p:nvSpPr>
          <p:cNvPr id="626" name="Google Shape;626;g6bfa467cd8_0_12"/>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Find the smallest number from the following array: [13, 40, 10, 5, 1, 12, 24];</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Find the name of people who are not invited to the wedding from the following list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invitationList = [</a:t>
            </a:r>
            <a:endParaRPr sz="1500">
              <a:solidFill>
                <a:srgbClr val="172746"/>
              </a:solidFill>
              <a:latin typeface="Montserrat"/>
              <a:ea typeface="Montserrat"/>
              <a:cs typeface="Montserrat"/>
              <a:sym typeface="Montserrat"/>
            </a:endParaRPr>
          </a:p>
          <a:p>
            <a:pPr marL="0" marR="0" lvl="0" indent="45720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‘Jacob’, invited: true},</a:t>
            </a:r>
            <a:endParaRPr sz="1500">
              <a:solidFill>
                <a:srgbClr val="172746"/>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‘Alison’, invited: false},</a:t>
            </a:r>
            <a:endParaRPr sz="1500">
              <a:solidFill>
                <a:srgbClr val="172746"/>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‘Winston’, invited: true},</a:t>
            </a:r>
            <a:endParaRPr sz="1500">
              <a:solidFill>
                <a:srgbClr val="172746"/>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‘Lee’, invited: false},</a:t>
            </a:r>
            <a:endParaRPr sz="1500">
              <a:solidFill>
                <a:srgbClr val="172746"/>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‘Bowry’, invited: true},</a:t>
            </a:r>
            <a:endParaRPr sz="1500">
              <a:solidFill>
                <a:srgbClr val="172746"/>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‘Wan’, invited: false},</a:t>
            </a:r>
            <a:endParaRPr sz="1500">
              <a:solidFill>
                <a:srgbClr val="172746"/>
              </a:solidFill>
              <a:latin typeface="Montserrat"/>
              <a:ea typeface="Montserrat"/>
              <a:cs typeface="Montserrat"/>
              <a:sym typeface="Montserrat"/>
            </a:endParaRPr>
          </a:p>
          <a:p>
            <a:pPr marL="0" lvl="0" indent="45720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{name: ‘Jovovich’, invited: true},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627" name="Google Shape;627;g6bfa467cd8_0_12"/>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31"/>
        <p:cNvGrpSpPr/>
        <p:nvPr/>
      </p:nvGrpSpPr>
      <p:grpSpPr>
        <a:xfrm>
          <a:off x="0" y="0"/>
          <a:ext cx="0" cy="0"/>
          <a:chOff x="0" y="0"/>
          <a:chExt cx="0" cy="0"/>
        </a:xfrm>
      </p:grpSpPr>
      <p:sp>
        <p:nvSpPr>
          <p:cNvPr id="632" name="Google Shape;632;g6bfa467cd8_0_1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Loops: Practice Problems</a:t>
            </a:r>
            <a:endParaRPr sz="2500" b="1">
              <a:solidFill>
                <a:srgbClr val="073763"/>
              </a:solidFill>
              <a:latin typeface="Montserrat"/>
              <a:ea typeface="Montserrat"/>
              <a:cs typeface="Montserrat"/>
              <a:sym typeface="Montserrat"/>
            </a:endParaRPr>
          </a:p>
        </p:txBody>
      </p:sp>
      <p:sp>
        <p:nvSpPr>
          <p:cNvPr id="633" name="Google Shape;633;g6bfa467cd8_0_18"/>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Add numbers from 1 to 100 until you get a sum more than or equal to 100.</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 Find first 20 even numbers.</a:t>
            </a:r>
            <a:endParaRPr sz="1500">
              <a:solidFill>
                <a:srgbClr val="172746"/>
              </a:solidFill>
              <a:latin typeface="Montserrat"/>
              <a:ea typeface="Montserrat"/>
              <a:cs typeface="Montserrat"/>
              <a:sym typeface="Montserrat"/>
            </a:endParaRPr>
          </a:p>
        </p:txBody>
      </p:sp>
      <p:sp>
        <p:nvSpPr>
          <p:cNvPr id="634" name="Google Shape;634;g6bfa467cd8_0_1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47"/>
        <p:cNvGrpSpPr/>
        <p:nvPr/>
      </p:nvGrpSpPr>
      <p:grpSpPr>
        <a:xfrm>
          <a:off x="0" y="0"/>
          <a:ext cx="0" cy="0"/>
          <a:chOff x="0" y="0"/>
          <a:chExt cx="0" cy="0"/>
        </a:xfrm>
      </p:grpSpPr>
      <p:pic>
        <p:nvPicPr>
          <p:cNvPr id="148" name="Google Shape;148;g6bd6e8c6f1_0_3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g6bfa467cd8_0_24"/>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640" name="Google Shape;640;g6bfa467cd8_0_24"/>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FUNCTIONS</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44"/>
        <p:cNvGrpSpPr/>
        <p:nvPr/>
      </p:nvGrpSpPr>
      <p:grpSpPr>
        <a:xfrm>
          <a:off x="0" y="0"/>
          <a:ext cx="0" cy="0"/>
          <a:chOff x="0" y="0"/>
          <a:chExt cx="0" cy="0"/>
        </a:xfrm>
      </p:grpSpPr>
      <p:sp>
        <p:nvSpPr>
          <p:cNvPr id="645" name="Google Shape;645;g6bfa467cd8_0_2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Introduction to Functions</a:t>
            </a:r>
            <a:endParaRPr sz="2500" b="1">
              <a:solidFill>
                <a:srgbClr val="073763"/>
              </a:solidFill>
              <a:latin typeface="Montserrat"/>
              <a:ea typeface="Montserrat"/>
              <a:cs typeface="Montserrat"/>
              <a:sym typeface="Montserrat"/>
            </a:endParaRPr>
          </a:p>
        </p:txBody>
      </p:sp>
      <p:sp>
        <p:nvSpPr>
          <p:cNvPr id="646" name="Google Shape;646;g6bfa467cd8_0_29"/>
          <p:cNvSpPr txBox="1"/>
          <p:nvPr/>
        </p:nvSpPr>
        <p:spPr>
          <a:xfrm>
            <a:off x="593150" y="7498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 function is used to put a piece of code together, so that it can be reused rather than rewriting it every time you need it.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function functionName(param1, param2, ..., paramN)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 block of code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call the function we do function name followed by parenthesis. Inside the parenthesis you can pass arguments. JS doesn’t complains of we </a:t>
            </a:r>
            <a:r>
              <a:rPr lang="en-US" sz="1500" b="1">
                <a:solidFill>
                  <a:srgbClr val="172746"/>
                </a:solidFill>
                <a:latin typeface="Montserrat"/>
                <a:ea typeface="Montserrat"/>
                <a:cs typeface="Montserrat"/>
                <a:sym typeface="Montserrat"/>
              </a:rPr>
              <a:t>pass extra/less arguments</a:t>
            </a:r>
            <a:r>
              <a:rPr lang="en-US" sz="1500">
                <a:solidFill>
                  <a:srgbClr val="172746"/>
                </a:solidFill>
                <a:latin typeface="Montserrat"/>
                <a:ea typeface="Montserrat"/>
                <a:cs typeface="Montserrat"/>
                <a:sym typeface="Montserrat"/>
              </a:rPr>
              <a:t>. For example,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calculateSumOfTwoNum(10, 12);</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var averageMarks = getTotalMarks(value1, value2, …) / totalSubjects;</a:t>
            </a:r>
            <a:endParaRPr sz="1500">
              <a:solidFill>
                <a:srgbClr val="172746"/>
              </a:solidFill>
              <a:latin typeface="Montserrat"/>
              <a:ea typeface="Montserrat"/>
              <a:cs typeface="Montserrat"/>
              <a:sym typeface="Montserrat"/>
            </a:endParaRPr>
          </a:p>
        </p:txBody>
      </p:sp>
      <p:sp>
        <p:nvSpPr>
          <p:cNvPr id="647" name="Google Shape;647;g6bfa467cd8_0_2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51"/>
        <p:cNvGrpSpPr/>
        <p:nvPr/>
      </p:nvGrpSpPr>
      <p:grpSpPr>
        <a:xfrm>
          <a:off x="0" y="0"/>
          <a:ext cx="0" cy="0"/>
          <a:chOff x="0" y="0"/>
          <a:chExt cx="0" cy="0"/>
        </a:xfrm>
      </p:grpSpPr>
      <p:sp>
        <p:nvSpPr>
          <p:cNvPr id="652" name="Google Shape;652;g6bfa467cd8_0_37"/>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Make a Function Generate some Value</a:t>
            </a:r>
            <a:endParaRPr sz="2500" b="1">
              <a:solidFill>
                <a:srgbClr val="073763"/>
              </a:solidFill>
              <a:latin typeface="Montserrat"/>
              <a:ea typeface="Montserrat"/>
              <a:cs typeface="Montserrat"/>
              <a:sym typeface="Montserrat"/>
            </a:endParaRPr>
          </a:p>
        </p:txBody>
      </p:sp>
      <p:sp>
        <p:nvSpPr>
          <p:cNvPr id="653" name="Google Shape;653;g6bfa467cd8_0_37"/>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function getFullName (firstName, lastName) {</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    </a:t>
            </a:r>
            <a:r>
              <a:rPr lang="en-US" sz="1500" b="1">
                <a:solidFill>
                  <a:srgbClr val="172746"/>
                </a:solidFill>
                <a:latin typeface="Montserrat"/>
                <a:ea typeface="Montserrat"/>
                <a:cs typeface="Montserrat"/>
                <a:sym typeface="Montserrat"/>
              </a:rPr>
              <a:t>return </a:t>
            </a:r>
            <a:r>
              <a:rPr lang="en-US" sz="1500">
                <a:solidFill>
                  <a:srgbClr val="172746"/>
                </a:solidFill>
                <a:latin typeface="Montserrat"/>
                <a:ea typeface="Montserrat"/>
                <a:cs typeface="Montserrat"/>
                <a:sym typeface="Montserrat"/>
              </a:rPr>
              <a:t>firstName + ‘ ‘ + lastName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a:t>
            </a:r>
            <a:r>
              <a:rPr lang="en-US" sz="1500" b="1">
                <a:solidFill>
                  <a:srgbClr val="172746"/>
                </a:solidFill>
                <a:latin typeface="Montserrat"/>
                <a:ea typeface="Montserrat"/>
                <a:cs typeface="Montserrat"/>
                <a:sym typeface="Montserrat"/>
              </a:rPr>
              <a:t>return statement is used to return/generate</a:t>
            </a:r>
            <a:r>
              <a:rPr lang="en-US" sz="1500">
                <a:solidFill>
                  <a:srgbClr val="172746"/>
                </a:solidFill>
                <a:latin typeface="Montserrat"/>
                <a:ea typeface="Montserrat"/>
                <a:cs typeface="Montserrat"/>
                <a:sym typeface="Montserrat"/>
              </a:rPr>
              <a:t> a value from a function. The </a:t>
            </a:r>
            <a:r>
              <a:rPr lang="en-US" sz="1500" b="1">
                <a:solidFill>
                  <a:srgbClr val="172746"/>
                </a:solidFill>
                <a:latin typeface="Montserrat"/>
                <a:ea typeface="Montserrat"/>
                <a:cs typeface="Montserrat"/>
                <a:sym typeface="Montserrat"/>
              </a:rPr>
              <a:t>value can be of any data type</a:t>
            </a:r>
            <a:r>
              <a:rPr lang="en-US" sz="1500">
                <a:solidFill>
                  <a:srgbClr val="172746"/>
                </a:solidFill>
                <a:latin typeface="Montserrat"/>
                <a:ea typeface="Montserrat"/>
                <a:cs typeface="Montserrat"/>
                <a:sym typeface="Montserrat"/>
              </a:rPr>
              <a:t> - Number, String, Boolean, Object, Array and Function.</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Once a return statement is encountered no more lines of code are executed inside the function. In other words, a </a:t>
            </a:r>
            <a:r>
              <a:rPr lang="en-US" sz="1500" b="1">
                <a:solidFill>
                  <a:srgbClr val="172746"/>
                </a:solidFill>
                <a:latin typeface="Montserrat"/>
                <a:ea typeface="Montserrat"/>
                <a:cs typeface="Montserrat"/>
                <a:sym typeface="Montserrat"/>
              </a:rPr>
              <a:t>function can only return once.</a:t>
            </a:r>
            <a:endParaRPr sz="1500" b="1">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b="1">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b="1">
              <a:solidFill>
                <a:srgbClr val="172746"/>
              </a:solidFill>
              <a:latin typeface="Montserrat"/>
              <a:ea typeface="Montserrat"/>
              <a:cs typeface="Montserrat"/>
              <a:sym typeface="Montserrat"/>
            </a:endParaRPr>
          </a:p>
        </p:txBody>
      </p:sp>
      <p:sp>
        <p:nvSpPr>
          <p:cNvPr id="654" name="Google Shape;654;g6bfa467cd8_0_37"/>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58"/>
        <p:cNvGrpSpPr/>
        <p:nvPr/>
      </p:nvGrpSpPr>
      <p:grpSpPr>
        <a:xfrm>
          <a:off x="0" y="0"/>
          <a:ext cx="0" cy="0"/>
          <a:chOff x="0" y="0"/>
          <a:chExt cx="0" cy="0"/>
        </a:xfrm>
      </p:grpSpPr>
      <p:sp>
        <p:nvSpPr>
          <p:cNvPr id="659" name="Google Shape;659;g6bfa467cd8_0_4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Environment and Scope</a:t>
            </a:r>
            <a:endParaRPr sz="2500" b="1">
              <a:solidFill>
                <a:srgbClr val="073763"/>
              </a:solidFill>
              <a:latin typeface="Montserrat"/>
              <a:ea typeface="Montserrat"/>
              <a:cs typeface="Montserrat"/>
              <a:sym typeface="Montserrat"/>
            </a:endParaRPr>
          </a:p>
        </p:txBody>
      </p:sp>
      <p:sp>
        <p:nvSpPr>
          <p:cNvPr id="660" name="Google Shape;660;g6bfa467cd8_0_43"/>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Each variable has a scope, which is the part of the program in which the variable is visible. The variables defined outside of any function or block, the scope is the whole program - you can use these variables wherever you want. These are called </a:t>
            </a:r>
            <a:r>
              <a:rPr lang="en-US" sz="1500" b="1">
                <a:solidFill>
                  <a:srgbClr val="172746"/>
                </a:solidFill>
                <a:latin typeface="Montserrat"/>
                <a:ea typeface="Montserrat"/>
                <a:cs typeface="Montserrat"/>
                <a:sym typeface="Montserrat"/>
              </a:rPr>
              <a:t>global variables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variables created for function parameters or declared inside a function can be referenced only in that function, so they are known as </a:t>
            </a:r>
            <a:r>
              <a:rPr lang="en-US" sz="1500" b="1">
                <a:solidFill>
                  <a:srgbClr val="172746"/>
                </a:solidFill>
                <a:latin typeface="Montserrat"/>
                <a:ea typeface="Montserrat"/>
                <a:cs typeface="Montserrat"/>
                <a:sym typeface="Montserrat"/>
              </a:rPr>
              <a:t>local variables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
        <p:nvSpPr>
          <p:cNvPr id="661" name="Google Shape;661;g6bfa467cd8_0_4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5"/>
        <p:cNvGrpSpPr/>
        <p:nvPr/>
      </p:nvGrpSpPr>
      <p:grpSpPr>
        <a:xfrm>
          <a:off x="0" y="0"/>
          <a:ext cx="0" cy="0"/>
          <a:chOff x="0" y="0"/>
          <a:chExt cx="0" cy="0"/>
        </a:xfrm>
      </p:grpSpPr>
      <p:pic>
        <p:nvPicPr>
          <p:cNvPr id="666" name="Google Shape;666;g6bfa467cd8_0_50"/>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0"/>
        <p:cNvGrpSpPr/>
        <p:nvPr/>
      </p:nvGrpSpPr>
      <p:grpSpPr>
        <a:xfrm>
          <a:off x="0" y="0"/>
          <a:ext cx="0" cy="0"/>
          <a:chOff x="0" y="0"/>
          <a:chExt cx="0" cy="0"/>
        </a:xfrm>
      </p:grpSpPr>
      <p:pic>
        <p:nvPicPr>
          <p:cNvPr id="671" name="Google Shape;671;g6bfa467cd8_0_57"/>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g6bfa467cd8_0_92"/>
          <p:cNvPicPr preferRelativeResize="0"/>
          <p:nvPr/>
        </p:nvPicPr>
        <p:blipFill rotWithShape="1">
          <a:blip r:embed="rId3">
            <a:alphaModFix/>
          </a:blip>
          <a:srcRect/>
          <a:stretch/>
        </p:blipFill>
        <p:spPr>
          <a:xfrm>
            <a:off x="0" y="1635"/>
            <a:ext cx="9144000" cy="5140231"/>
          </a:xfrm>
          <a:prstGeom prst="rect">
            <a:avLst/>
          </a:prstGeom>
          <a:noFill/>
          <a:ln>
            <a:noFill/>
          </a:ln>
        </p:spPr>
      </p:pic>
      <p:sp>
        <p:nvSpPr>
          <p:cNvPr id="677" name="Google Shape;677;g6bfa467cd8_0_92"/>
          <p:cNvSpPr txBox="1"/>
          <p:nvPr/>
        </p:nvSpPr>
        <p:spPr>
          <a:xfrm>
            <a:off x="457200" y="2115450"/>
            <a:ext cx="8229600" cy="91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4800" b="1">
                <a:solidFill>
                  <a:srgbClr val="EFEFEF"/>
                </a:solidFill>
                <a:latin typeface="Montserrat"/>
                <a:ea typeface="Montserrat"/>
                <a:cs typeface="Montserrat"/>
                <a:sym typeface="Montserrat"/>
              </a:rPr>
              <a:t>DOM</a:t>
            </a:r>
            <a:endParaRPr sz="4800" b="1" i="0" u="none" strike="noStrike" cap="none">
              <a:solidFill>
                <a:srgbClr val="EFEFEF"/>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81"/>
        <p:cNvGrpSpPr/>
        <p:nvPr/>
      </p:nvGrpSpPr>
      <p:grpSpPr>
        <a:xfrm>
          <a:off x="0" y="0"/>
          <a:ext cx="0" cy="0"/>
          <a:chOff x="0" y="0"/>
          <a:chExt cx="0" cy="0"/>
        </a:xfrm>
      </p:grpSpPr>
      <p:sp>
        <p:nvSpPr>
          <p:cNvPr id="682" name="Google Shape;682;g6bfa467cd8_0_98"/>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Document Object Model (DOM)</a:t>
            </a:r>
            <a:endParaRPr sz="2500" b="1">
              <a:solidFill>
                <a:srgbClr val="073763"/>
              </a:solidFill>
              <a:latin typeface="Montserrat"/>
              <a:ea typeface="Montserrat"/>
              <a:cs typeface="Montserrat"/>
              <a:sym typeface="Montserrat"/>
            </a:endParaRPr>
          </a:p>
        </p:txBody>
      </p:sp>
      <p:sp>
        <p:nvSpPr>
          <p:cNvPr id="683" name="Google Shape;683;g6bfa467cd8_0_98"/>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When a web page is loaded, the browser creates a Document Object Model of the page. It is the tree representation of the HTML document. In other words, the DOM is an object representation of the web page, which can be modified with JavaScript.</a:t>
            </a:r>
            <a:endParaRPr sz="1500">
              <a:solidFill>
                <a:srgbClr val="172746"/>
              </a:solidFill>
              <a:latin typeface="Montserrat"/>
              <a:ea typeface="Montserrat"/>
              <a:cs typeface="Montserrat"/>
              <a:sym typeface="Montserrat"/>
            </a:endParaRPr>
          </a:p>
        </p:txBody>
      </p:sp>
      <p:sp>
        <p:nvSpPr>
          <p:cNvPr id="684" name="Google Shape;684;g6bfa467cd8_0_98"/>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8"/>
        <p:cNvGrpSpPr/>
        <p:nvPr/>
      </p:nvGrpSpPr>
      <p:grpSpPr>
        <a:xfrm>
          <a:off x="0" y="0"/>
          <a:ext cx="0" cy="0"/>
          <a:chOff x="0" y="0"/>
          <a:chExt cx="0" cy="0"/>
        </a:xfrm>
      </p:grpSpPr>
      <p:pic>
        <p:nvPicPr>
          <p:cNvPr id="689" name="Google Shape;689;g6bfa467cd8_0_112"/>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693"/>
        <p:cNvGrpSpPr/>
        <p:nvPr/>
      </p:nvGrpSpPr>
      <p:grpSpPr>
        <a:xfrm>
          <a:off x="0" y="0"/>
          <a:ext cx="0" cy="0"/>
          <a:chOff x="0" y="0"/>
          <a:chExt cx="0" cy="0"/>
        </a:xfrm>
      </p:grpSpPr>
      <p:sp>
        <p:nvSpPr>
          <p:cNvPr id="694" name="Google Shape;694;g6bfa467cd8_0_10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DOM Tree Structure</a:t>
            </a:r>
            <a:endParaRPr sz="2500" b="1">
              <a:solidFill>
                <a:srgbClr val="073763"/>
              </a:solidFill>
              <a:latin typeface="Montserrat"/>
              <a:ea typeface="Montserrat"/>
              <a:cs typeface="Montserrat"/>
              <a:sym typeface="Montserrat"/>
            </a:endParaRPr>
          </a:p>
        </p:txBody>
      </p:sp>
      <p:sp>
        <p:nvSpPr>
          <p:cNvPr id="695" name="Google Shape;695;g6bfa467cd8_0_106"/>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top node of a tree is called as root node.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Every node has exactly one parent, except the root (which has no parent)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 node can have any number of children.</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Siblings are nodes with the same parent.</a:t>
            </a:r>
            <a:endParaRPr sz="1500">
              <a:solidFill>
                <a:srgbClr val="172746"/>
              </a:solidFill>
              <a:latin typeface="Montserrat"/>
              <a:ea typeface="Montserrat"/>
              <a:cs typeface="Montserrat"/>
              <a:sym typeface="Montserrat"/>
            </a:endParaRPr>
          </a:p>
        </p:txBody>
      </p:sp>
      <p:sp>
        <p:nvSpPr>
          <p:cNvPr id="696" name="Google Shape;696;g6bfa467cd8_0_10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152"/>
        <p:cNvGrpSpPr/>
        <p:nvPr/>
      </p:nvGrpSpPr>
      <p:grpSpPr>
        <a:xfrm>
          <a:off x="0" y="0"/>
          <a:ext cx="0" cy="0"/>
          <a:chOff x="0" y="0"/>
          <a:chExt cx="0" cy="0"/>
        </a:xfrm>
      </p:grpSpPr>
      <p:sp>
        <p:nvSpPr>
          <p:cNvPr id="153" name="Google Shape;153;g6bd6e8c6f1_0_43"/>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How to Create a Variable?</a:t>
            </a:r>
            <a:endParaRPr sz="2500" b="1">
              <a:solidFill>
                <a:srgbClr val="073763"/>
              </a:solidFill>
              <a:latin typeface="Montserrat"/>
              <a:ea typeface="Montserrat"/>
              <a:cs typeface="Montserrat"/>
              <a:sym typeface="Montserrat"/>
            </a:endParaRPr>
          </a:p>
        </p:txBody>
      </p:sp>
      <p:sp>
        <p:nvSpPr>
          <p:cNvPr id="154" name="Google Shape;154;g6bd6e8c6f1_0_43"/>
          <p:cNvSpPr txBox="1"/>
          <p:nvPr/>
        </p:nvSpPr>
        <p:spPr>
          <a:xfrm>
            <a:off x="593150" y="902225"/>
            <a:ext cx="7922100" cy="342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a:t>
            </a:r>
            <a:r>
              <a:rPr lang="en-US" sz="1500" i="1">
                <a:solidFill>
                  <a:srgbClr val="172746"/>
                </a:solidFill>
                <a:latin typeface="Montserrat"/>
                <a:ea typeface="Montserrat"/>
                <a:cs typeface="Montserrat"/>
                <a:sym typeface="Montserrat"/>
              </a:rPr>
              <a:t>variable_name</a:t>
            </a:r>
            <a:r>
              <a:rPr lang="en-US" sz="1500">
                <a:solidFill>
                  <a:srgbClr val="172746"/>
                </a:solidFill>
                <a:latin typeface="Montserrat"/>
                <a:ea typeface="Montserrat"/>
                <a:cs typeface="Montserrat"/>
                <a:sym typeface="Montserrat"/>
              </a:rPr>
              <a:t> = value;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a:t>
            </a:r>
            <a:r>
              <a:rPr lang="en-US" sz="1500" i="1">
                <a:solidFill>
                  <a:srgbClr val="172746"/>
                </a:solidFill>
                <a:latin typeface="Montserrat"/>
                <a:ea typeface="Montserrat"/>
                <a:cs typeface="Montserrat"/>
                <a:sym typeface="Montserrat"/>
              </a:rPr>
              <a:t>variable_name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num1 = 10;</a:t>
            </a:r>
            <a:endParaRPr sz="1500">
              <a:solidFill>
                <a:srgbClr val="172746"/>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a:solidFill>
                  <a:srgbClr val="172746"/>
                </a:solidFill>
                <a:latin typeface="Montserrat"/>
                <a:ea typeface="Montserrat"/>
                <a:cs typeface="Montserrat"/>
                <a:sym typeface="Montserrat"/>
              </a:rPr>
              <a:t>var mName = “John”;</a:t>
            </a:r>
            <a:endParaRPr sz="1500">
              <a:solidFill>
                <a:srgbClr val="172746"/>
              </a:solidFill>
              <a:latin typeface="Montserrat"/>
              <a:ea typeface="Montserrat"/>
              <a:cs typeface="Montserrat"/>
              <a:sym typeface="Montserrat"/>
            </a:endParaRPr>
          </a:p>
        </p:txBody>
      </p:sp>
      <p:sp>
        <p:nvSpPr>
          <p:cNvPr id="155" name="Google Shape;155;g6bd6e8c6f1_0_43"/>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0"/>
        <p:cNvGrpSpPr/>
        <p:nvPr/>
      </p:nvGrpSpPr>
      <p:grpSpPr>
        <a:xfrm>
          <a:off x="0" y="0"/>
          <a:ext cx="0" cy="0"/>
          <a:chOff x="0" y="0"/>
          <a:chExt cx="0" cy="0"/>
        </a:xfrm>
      </p:grpSpPr>
      <p:pic>
        <p:nvPicPr>
          <p:cNvPr id="701" name="Google Shape;701;g6bfa467cd8_0_119"/>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05"/>
        <p:cNvGrpSpPr/>
        <p:nvPr/>
      </p:nvGrpSpPr>
      <p:grpSpPr>
        <a:xfrm>
          <a:off x="0" y="0"/>
          <a:ext cx="0" cy="0"/>
          <a:chOff x="0" y="0"/>
          <a:chExt cx="0" cy="0"/>
        </a:xfrm>
      </p:grpSpPr>
      <p:sp>
        <p:nvSpPr>
          <p:cNvPr id="706" name="Google Shape;706;g6bfa467cd8_0_124"/>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JavaScript and DOM</a:t>
            </a:r>
            <a:endParaRPr sz="2500" b="1">
              <a:solidFill>
                <a:srgbClr val="073763"/>
              </a:solidFill>
              <a:latin typeface="Montserrat"/>
              <a:ea typeface="Montserrat"/>
              <a:cs typeface="Montserrat"/>
              <a:sym typeface="Montserrat"/>
            </a:endParaRPr>
          </a:p>
        </p:txBody>
      </p:sp>
      <p:sp>
        <p:nvSpPr>
          <p:cNvPr id="707" name="Google Shape;707;g6bfa467cd8_0_124"/>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Now where does JavaScript fits in all this.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add new HTML elements and attributes.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change any HTML elements and attribute in the page</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change all the CSS styles in the page</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remove existing HTML elements and attributes</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JavaScript can add and listen to HTML events like onClick, onScroll etc.</a:t>
            </a:r>
            <a:endParaRPr sz="1500">
              <a:solidFill>
                <a:srgbClr val="172746"/>
              </a:solidFill>
              <a:latin typeface="Montserrat"/>
              <a:ea typeface="Montserrat"/>
              <a:cs typeface="Montserrat"/>
              <a:sym typeface="Montserrat"/>
            </a:endParaRPr>
          </a:p>
        </p:txBody>
      </p:sp>
      <p:sp>
        <p:nvSpPr>
          <p:cNvPr id="708" name="Google Shape;708;g6bfa467cd8_0_124"/>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12"/>
        <p:cNvGrpSpPr/>
        <p:nvPr/>
      </p:nvGrpSpPr>
      <p:grpSpPr>
        <a:xfrm>
          <a:off x="0" y="0"/>
          <a:ext cx="0" cy="0"/>
          <a:chOff x="0" y="0"/>
          <a:chExt cx="0" cy="0"/>
        </a:xfrm>
      </p:grpSpPr>
      <p:sp>
        <p:nvSpPr>
          <p:cNvPr id="713" name="Google Shape;713;g6bfa467cd8_0_131"/>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Selecting HTML Elements using JS</a:t>
            </a:r>
            <a:endParaRPr sz="2500" b="1">
              <a:solidFill>
                <a:srgbClr val="073763"/>
              </a:solidFill>
              <a:latin typeface="Montserrat"/>
              <a:ea typeface="Montserrat"/>
              <a:cs typeface="Montserrat"/>
              <a:sym typeface="Montserrat"/>
            </a:endParaRPr>
          </a:p>
        </p:txBody>
      </p:sp>
      <p:sp>
        <p:nvSpPr>
          <p:cNvPr id="714" name="Google Shape;714;g6bfa467cd8_0_131"/>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document.getElementById("") =&gt; It returns the DOM object for the HTML element selected based on the “id” attribute.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document.getElementsByClassName("") =&gt; It returns a HTMLCollection list with DOM objects for the HTML elements selected based on the “class” attribute.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document.getElementsByTagName("") =&gt; It returns a HTMLCollection list with DOM objects for the HTML elements selected based on the “tag”.</a:t>
            </a:r>
            <a:endParaRPr sz="1500">
              <a:solidFill>
                <a:srgbClr val="172746"/>
              </a:solidFill>
              <a:latin typeface="Montserrat"/>
              <a:ea typeface="Montserrat"/>
              <a:cs typeface="Montserrat"/>
              <a:sym typeface="Montserrat"/>
            </a:endParaRPr>
          </a:p>
        </p:txBody>
      </p:sp>
      <p:sp>
        <p:nvSpPr>
          <p:cNvPr id="715" name="Google Shape;715;g6bfa467cd8_0_131"/>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19"/>
        <p:cNvGrpSpPr/>
        <p:nvPr/>
      </p:nvGrpSpPr>
      <p:grpSpPr>
        <a:xfrm>
          <a:off x="0" y="0"/>
          <a:ext cx="0" cy="0"/>
          <a:chOff x="0" y="0"/>
          <a:chExt cx="0" cy="0"/>
        </a:xfrm>
      </p:grpSpPr>
      <p:sp>
        <p:nvSpPr>
          <p:cNvPr id="720" name="Google Shape;720;g6bfa467cd8_0_140"/>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Query Selectors</a:t>
            </a:r>
            <a:endParaRPr sz="2500" b="1">
              <a:solidFill>
                <a:srgbClr val="073763"/>
              </a:solidFill>
              <a:latin typeface="Montserrat"/>
              <a:ea typeface="Montserrat"/>
              <a:cs typeface="Montserrat"/>
              <a:sym typeface="Montserrat"/>
            </a:endParaRPr>
          </a:p>
        </p:txBody>
      </p:sp>
      <p:sp>
        <p:nvSpPr>
          <p:cNvPr id="721" name="Google Shape;721;g6bfa467cd8_0_140"/>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Query Selector allows you to use CSS-like selectors to select HTML elements. It is the new way in JavaScript to select HTML elements.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2 such selectors: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The </a:t>
            </a:r>
            <a:r>
              <a:rPr lang="en-US" sz="1500" b="1">
                <a:solidFill>
                  <a:srgbClr val="172746"/>
                </a:solidFill>
                <a:latin typeface="Montserrat"/>
                <a:ea typeface="Montserrat"/>
                <a:cs typeface="Montserrat"/>
                <a:sym typeface="Montserrat"/>
              </a:rPr>
              <a:t>document.querySelector()</a:t>
            </a:r>
            <a:r>
              <a:rPr lang="en-US" sz="1500">
                <a:solidFill>
                  <a:srgbClr val="172746"/>
                </a:solidFill>
                <a:latin typeface="Montserrat"/>
                <a:ea typeface="Montserrat"/>
                <a:cs typeface="Montserrat"/>
                <a:sym typeface="Montserrat"/>
              </a:rPr>
              <a:t> selects the first item it finds. Say for example, you want to select the first item with a certain class. Instead of returning all the HTML elements matching that class, it returns only the first one.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a:t>
            </a:r>
            <a:r>
              <a:rPr lang="en-US" sz="1500" b="1">
                <a:solidFill>
                  <a:srgbClr val="172746"/>
                </a:solidFill>
                <a:latin typeface="Montserrat"/>
                <a:ea typeface="Montserrat"/>
                <a:cs typeface="Montserrat"/>
                <a:sym typeface="Montserrat"/>
              </a:rPr>
              <a:t>document.querySelectorAll()</a:t>
            </a:r>
            <a:r>
              <a:rPr lang="en-US" sz="1500">
                <a:solidFill>
                  <a:srgbClr val="172746"/>
                </a:solidFill>
                <a:latin typeface="Montserrat"/>
                <a:ea typeface="Montserrat"/>
                <a:cs typeface="Montserrat"/>
                <a:sym typeface="Montserrat"/>
              </a:rPr>
              <a:t> selects all the HTML elements matching the selector. Say for example, you want to select all the items with a class. You can use querySelectorAll()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NOTE: </a:t>
            </a:r>
            <a:r>
              <a:rPr lang="en-US" sz="1500">
                <a:solidFill>
                  <a:srgbClr val="FF0000"/>
                </a:solidFill>
                <a:latin typeface="Montserrat"/>
                <a:ea typeface="Montserrat"/>
                <a:cs typeface="Montserrat"/>
                <a:sym typeface="Montserrat"/>
              </a:rPr>
              <a:t>Dont forget “#” and “.”</a:t>
            </a:r>
            <a:endParaRPr sz="1500">
              <a:solidFill>
                <a:srgbClr val="FF0000"/>
              </a:solidFill>
              <a:latin typeface="Montserrat"/>
              <a:ea typeface="Montserrat"/>
              <a:cs typeface="Montserrat"/>
              <a:sym typeface="Montserrat"/>
            </a:endParaRPr>
          </a:p>
        </p:txBody>
      </p:sp>
      <p:sp>
        <p:nvSpPr>
          <p:cNvPr id="722" name="Google Shape;722;g6bfa467cd8_0_140"/>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26"/>
        <p:cNvGrpSpPr/>
        <p:nvPr/>
      </p:nvGrpSpPr>
      <p:grpSpPr>
        <a:xfrm>
          <a:off x="0" y="0"/>
          <a:ext cx="0" cy="0"/>
          <a:chOff x="0" y="0"/>
          <a:chExt cx="0" cy="0"/>
        </a:xfrm>
      </p:grpSpPr>
      <p:sp>
        <p:nvSpPr>
          <p:cNvPr id="727" name="Google Shape;727;g6bfa467cd8_0_14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querySelectors vs getElementByX</a:t>
            </a:r>
            <a:endParaRPr sz="2500" b="1">
              <a:solidFill>
                <a:srgbClr val="073763"/>
              </a:solidFill>
              <a:latin typeface="Montserrat"/>
              <a:ea typeface="Montserrat"/>
              <a:cs typeface="Montserrat"/>
              <a:sym typeface="Montserrat"/>
            </a:endParaRPr>
          </a:p>
        </p:txBody>
      </p:sp>
      <p:sp>
        <p:nvSpPr>
          <p:cNvPr id="728" name="Google Shape;728;g6bfa467cd8_0_149"/>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Browser Support: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Because </a:t>
            </a:r>
            <a:r>
              <a:rPr lang="en-US" sz="1500" b="1">
                <a:solidFill>
                  <a:srgbClr val="172746"/>
                </a:solidFill>
                <a:latin typeface="Montserrat"/>
                <a:ea typeface="Montserrat"/>
                <a:cs typeface="Montserrat"/>
                <a:sym typeface="Montserrat"/>
              </a:rPr>
              <a:t>querySelector </a:t>
            </a:r>
            <a:r>
              <a:rPr lang="en-US" sz="1500">
                <a:solidFill>
                  <a:srgbClr val="172746"/>
                </a:solidFill>
                <a:latin typeface="Montserrat"/>
                <a:ea typeface="Montserrat"/>
                <a:cs typeface="Montserrat"/>
                <a:sym typeface="Montserrat"/>
              </a:rPr>
              <a:t>and </a:t>
            </a:r>
            <a:r>
              <a:rPr lang="en-US" sz="1500" b="1">
                <a:solidFill>
                  <a:srgbClr val="172746"/>
                </a:solidFill>
                <a:latin typeface="Montserrat"/>
                <a:ea typeface="Montserrat"/>
                <a:cs typeface="Montserrat"/>
                <a:sym typeface="Montserrat"/>
              </a:rPr>
              <a:t>querySelectorAll </a:t>
            </a:r>
            <a:r>
              <a:rPr lang="en-US" sz="1500">
                <a:solidFill>
                  <a:srgbClr val="172746"/>
                </a:solidFill>
                <a:latin typeface="Montserrat"/>
                <a:ea typeface="Montserrat"/>
                <a:cs typeface="Montserrat"/>
                <a:sym typeface="Montserrat"/>
              </a:rPr>
              <a:t>is </a:t>
            </a:r>
            <a:r>
              <a:rPr lang="en-US" sz="1500" b="1">
                <a:solidFill>
                  <a:srgbClr val="172746"/>
                </a:solidFill>
                <a:latin typeface="Montserrat"/>
                <a:ea typeface="Montserrat"/>
                <a:cs typeface="Montserrat"/>
                <a:sym typeface="Montserrat"/>
              </a:rPr>
              <a:t>relatively new</a:t>
            </a:r>
            <a:r>
              <a:rPr lang="en-US" sz="1500">
                <a:solidFill>
                  <a:srgbClr val="172746"/>
                </a:solidFill>
                <a:latin typeface="Montserrat"/>
                <a:ea typeface="Montserrat"/>
                <a:cs typeface="Montserrat"/>
                <a:sym typeface="Montserrat"/>
              </a:rPr>
              <a:t>, it is not supported by IE 7 and below. So, if your users will be using your website on IE7 and below then you should not use querySelector and querySelectorAll but instead use getElementById and getElementByClass.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b="1">
                <a:solidFill>
                  <a:srgbClr val="172746"/>
                </a:solidFill>
                <a:latin typeface="Montserrat"/>
                <a:ea typeface="Montserrat"/>
                <a:cs typeface="Montserrat"/>
                <a:sym typeface="Montserrat"/>
              </a:rPr>
              <a:t>Execution Speed:</a:t>
            </a:r>
            <a:endParaRPr sz="1500" b="1">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getElementById() and getElementsByClassName() are more than twice as fast as querySelector() and querySelectorAll().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 you just want to select one element and that element has an ID then use getElementById.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Similarly, if you want to select multiple elements based on CSS selectors, then you can use querySelectorAll().</a:t>
            </a:r>
            <a:endParaRPr sz="1500">
              <a:solidFill>
                <a:srgbClr val="172746"/>
              </a:solidFill>
              <a:latin typeface="Montserrat"/>
              <a:ea typeface="Montserrat"/>
              <a:cs typeface="Montserrat"/>
              <a:sym typeface="Montserrat"/>
            </a:endParaRPr>
          </a:p>
        </p:txBody>
      </p:sp>
      <p:sp>
        <p:nvSpPr>
          <p:cNvPr id="729" name="Google Shape;729;g6bfa467cd8_0_14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3"/>
        <p:cNvGrpSpPr/>
        <p:nvPr/>
      </p:nvGrpSpPr>
      <p:grpSpPr>
        <a:xfrm>
          <a:off x="0" y="0"/>
          <a:ext cx="0" cy="0"/>
          <a:chOff x="0" y="0"/>
          <a:chExt cx="0" cy="0"/>
        </a:xfrm>
      </p:grpSpPr>
      <p:pic>
        <p:nvPicPr>
          <p:cNvPr id="734" name="Google Shape;734;g6bfa467cd8_0_195"/>
          <p:cNvPicPr preferRelativeResize="0"/>
          <p:nvPr/>
        </p:nvPicPr>
        <p:blipFill>
          <a:blip r:embed="rId3">
            <a:alphaModFix/>
          </a:blip>
          <a:stretch>
            <a:fillRect/>
          </a:stretch>
        </p:blipFill>
        <p:spPr>
          <a:xfrm>
            <a:off x="0" y="373850"/>
            <a:ext cx="9144001" cy="439580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38"/>
        <p:cNvGrpSpPr/>
        <p:nvPr/>
      </p:nvGrpSpPr>
      <p:grpSpPr>
        <a:xfrm>
          <a:off x="0" y="0"/>
          <a:ext cx="0" cy="0"/>
          <a:chOff x="0" y="0"/>
          <a:chExt cx="0" cy="0"/>
        </a:xfrm>
      </p:grpSpPr>
      <p:sp>
        <p:nvSpPr>
          <p:cNvPr id="739" name="Google Shape;739;g6bfa467cd8_0_156"/>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Creating New Elements Dynamically</a:t>
            </a:r>
            <a:endParaRPr sz="2500" b="1">
              <a:solidFill>
                <a:srgbClr val="073763"/>
              </a:solidFill>
              <a:latin typeface="Montserrat"/>
              <a:ea typeface="Montserrat"/>
              <a:cs typeface="Montserrat"/>
              <a:sym typeface="Montserrat"/>
            </a:endParaRPr>
          </a:p>
        </p:txBody>
      </p:sp>
      <p:sp>
        <p:nvSpPr>
          <p:cNvPr id="740" name="Google Shape;740;g6bfa467cd8_0_156"/>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document.createElement("tag-name");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document.createTextNode("The text you need");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parentNode.appendChild(childNode); //Appends the childNode as the last node.</a:t>
            </a:r>
            <a:endParaRPr sz="1500">
              <a:solidFill>
                <a:srgbClr val="172746"/>
              </a:solidFill>
              <a:latin typeface="Montserrat"/>
              <a:ea typeface="Montserrat"/>
              <a:cs typeface="Montserrat"/>
              <a:sym typeface="Montserrat"/>
            </a:endParaRPr>
          </a:p>
        </p:txBody>
      </p:sp>
      <p:sp>
        <p:nvSpPr>
          <p:cNvPr id="741" name="Google Shape;741;g6bfa467cd8_0_156"/>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45"/>
        <p:cNvGrpSpPr/>
        <p:nvPr/>
      </p:nvGrpSpPr>
      <p:grpSpPr>
        <a:xfrm>
          <a:off x="0" y="0"/>
          <a:ext cx="0" cy="0"/>
          <a:chOff x="0" y="0"/>
          <a:chExt cx="0" cy="0"/>
        </a:xfrm>
      </p:grpSpPr>
      <p:sp>
        <p:nvSpPr>
          <p:cNvPr id="746" name="Google Shape;746;g6bfa467cd8_0_199"/>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Creating a Countdown Timer</a:t>
            </a:r>
            <a:endParaRPr sz="2500" b="1">
              <a:solidFill>
                <a:srgbClr val="073763"/>
              </a:solidFill>
              <a:latin typeface="Montserrat"/>
              <a:ea typeface="Montserrat"/>
              <a:cs typeface="Montserrat"/>
              <a:sym typeface="Montserrat"/>
            </a:endParaRPr>
          </a:p>
        </p:txBody>
      </p:sp>
      <p:sp>
        <p:nvSpPr>
          <p:cNvPr id="747" name="Google Shape;747;g6bfa467cd8_0_199"/>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HINT: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setInterval(function()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//Code to be executed at interval</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 time-interval)</a:t>
            </a:r>
            <a:endParaRPr sz="1500">
              <a:solidFill>
                <a:srgbClr val="172746"/>
              </a:solidFill>
              <a:latin typeface="Montserrat"/>
              <a:ea typeface="Montserrat"/>
              <a:cs typeface="Montserrat"/>
              <a:sym typeface="Montserrat"/>
            </a:endParaRPr>
          </a:p>
        </p:txBody>
      </p:sp>
      <p:sp>
        <p:nvSpPr>
          <p:cNvPr id="748" name="Google Shape;748;g6bfa467cd8_0_199"/>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52"/>
        <p:cNvGrpSpPr/>
        <p:nvPr/>
      </p:nvGrpSpPr>
      <p:grpSpPr>
        <a:xfrm>
          <a:off x="0" y="0"/>
          <a:ext cx="0" cy="0"/>
          <a:chOff x="0" y="0"/>
          <a:chExt cx="0" cy="0"/>
        </a:xfrm>
      </p:grpSpPr>
      <p:sp>
        <p:nvSpPr>
          <p:cNvPr id="753" name="Google Shape;753;g6bfa467cd8_0_20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Adding/Updating Styles</a:t>
            </a:r>
            <a:endParaRPr sz="2500" b="1">
              <a:solidFill>
                <a:srgbClr val="073763"/>
              </a:solidFill>
              <a:latin typeface="Montserrat"/>
              <a:ea typeface="Montserrat"/>
              <a:cs typeface="Montserrat"/>
              <a:sym typeface="Montserrat"/>
            </a:endParaRPr>
          </a:p>
        </p:txBody>
      </p:sp>
      <p:sp>
        <p:nvSpPr>
          <p:cNvPr id="754" name="Google Shape;754;g6bfa467cd8_0_205"/>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To update styles we can use the style property of DOM. Below is the syntax to add or update styles of an HTML element.</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var selectedElement = document.getElementById(id);</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selectedElement.style.{</a:t>
            </a:r>
            <a:r>
              <a:rPr lang="en-US" sz="1500" b="1">
                <a:solidFill>
                  <a:srgbClr val="172746"/>
                </a:solidFill>
                <a:latin typeface="Montserrat"/>
                <a:ea typeface="Montserrat"/>
                <a:cs typeface="Montserrat"/>
                <a:sym typeface="Montserrat"/>
              </a:rPr>
              <a:t>propertyName</a:t>
            </a:r>
            <a:r>
              <a:rPr lang="en-US" sz="1500">
                <a:solidFill>
                  <a:srgbClr val="172746"/>
                </a:solidFill>
                <a:latin typeface="Montserrat"/>
                <a:ea typeface="Montserrat"/>
                <a:cs typeface="Montserrat"/>
                <a:sym typeface="Montserrat"/>
              </a:rPr>
              <a:t>} = "New Value"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For eg, </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selectedElement.style.width = "300px";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selectedElement.style.fontSize = “24px”</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b="1">
                <a:solidFill>
                  <a:srgbClr val="172746"/>
                </a:solidFill>
                <a:latin typeface="Montserrat"/>
                <a:ea typeface="Montserrat"/>
                <a:cs typeface="Montserrat"/>
                <a:sym typeface="Montserrat"/>
              </a:rPr>
              <a:t>How do you update a list of selected elements??</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NOTE: </a:t>
            </a:r>
            <a:r>
              <a:rPr lang="en-US" sz="1500">
                <a:solidFill>
                  <a:srgbClr val="FF0000"/>
                </a:solidFill>
                <a:latin typeface="Montserrat"/>
                <a:ea typeface="Montserrat"/>
                <a:cs typeface="Montserrat"/>
                <a:sym typeface="Montserrat"/>
              </a:rPr>
              <a:t>All the CSS property names get converted to camelCasing.</a:t>
            </a:r>
            <a:endParaRPr sz="1500">
              <a:solidFill>
                <a:srgbClr val="FF0000"/>
              </a:solidFill>
              <a:latin typeface="Montserrat"/>
              <a:ea typeface="Montserrat"/>
              <a:cs typeface="Montserrat"/>
              <a:sym typeface="Montserrat"/>
            </a:endParaRPr>
          </a:p>
        </p:txBody>
      </p:sp>
      <p:sp>
        <p:nvSpPr>
          <p:cNvPr id="755" name="Google Shape;755;g6bfa467cd8_0_20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759"/>
        <p:cNvGrpSpPr/>
        <p:nvPr/>
      </p:nvGrpSpPr>
      <p:grpSpPr>
        <a:xfrm>
          <a:off x="0" y="0"/>
          <a:ext cx="0" cy="0"/>
          <a:chOff x="0" y="0"/>
          <a:chExt cx="0" cy="0"/>
        </a:xfrm>
      </p:grpSpPr>
      <p:sp>
        <p:nvSpPr>
          <p:cNvPr id="760" name="Google Shape;760;g6bfa467cd8_0_215"/>
          <p:cNvSpPr txBox="1">
            <a:spLocks noGrp="1"/>
          </p:cNvSpPr>
          <p:nvPr>
            <p:ph type="title"/>
          </p:nvPr>
        </p:nvSpPr>
        <p:spPr>
          <a:xfrm>
            <a:off x="182550" y="216425"/>
            <a:ext cx="87300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3200"/>
              <a:buFont typeface="Arial"/>
              <a:buNone/>
            </a:pPr>
            <a:r>
              <a:rPr lang="en-US" sz="2500" b="1">
                <a:solidFill>
                  <a:srgbClr val="073763"/>
                </a:solidFill>
                <a:latin typeface="Montserrat"/>
                <a:ea typeface="Montserrat"/>
                <a:cs typeface="Montserrat"/>
                <a:sym typeface="Montserrat"/>
              </a:rPr>
              <a:t>Adding/Updating Styles</a:t>
            </a:r>
            <a:endParaRPr sz="2500" b="1">
              <a:solidFill>
                <a:srgbClr val="073763"/>
              </a:solidFill>
              <a:latin typeface="Montserrat"/>
              <a:ea typeface="Montserrat"/>
              <a:cs typeface="Montserrat"/>
              <a:sym typeface="Montserrat"/>
            </a:endParaRPr>
          </a:p>
        </p:txBody>
      </p:sp>
      <p:sp>
        <p:nvSpPr>
          <p:cNvPr id="761" name="Google Shape;761;g6bfa467cd8_0_215"/>
          <p:cNvSpPr txBox="1"/>
          <p:nvPr/>
        </p:nvSpPr>
        <p:spPr>
          <a:xfrm>
            <a:off x="593150" y="1054625"/>
            <a:ext cx="7922100" cy="34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rgbClr val="172746"/>
                </a:solidFill>
                <a:latin typeface="Montserrat"/>
                <a:ea typeface="Montserrat"/>
                <a:cs typeface="Montserrat"/>
                <a:sym typeface="Montserrat"/>
              </a:rPr>
              <a:t>Well, 2 things to notice here:</a:t>
            </a:r>
            <a:endParaRPr sz="1500">
              <a:solidFill>
                <a:srgbClr val="172746"/>
              </a:solidFill>
              <a:latin typeface="Montserrat"/>
              <a:ea typeface="Montserrat"/>
              <a:cs typeface="Montserrat"/>
              <a:sym typeface="Montserrat"/>
            </a:endParaRPr>
          </a:p>
          <a:p>
            <a:pPr marL="0" lvl="0" indent="0" algn="l" rtl="0">
              <a:lnSpc>
                <a:spcPct val="115000"/>
              </a:lnSpc>
              <a:spcBef>
                <a:spcPts val="0"/>
              </a:spcBef>
              <a:spcAft>
                <a:spcPts val="0"/>
              </a:spcAft>
              <a:buNone/>
            </a:pP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All these </a:t>
            </a:r>
            <a:r>
              <a:rPr lang="en-US" sz="1500" b="1">
                <a:solidFill>
                  <a:srgbClr val="172746"/>
                </a:solidFill>
                <a:latin typeface="Montserrat"/>
                <a:ea typeface="Montserrat"/>
                <a:cs typeface="Montserrat"/>
                <a:sym typeface="Montserrat"/>
              </a:rPr>
              <a:t>styles are added as inline-styles</a:t>
            </a:r>
            <a:r>
              <a:rPr lang="en-US" sz="1500">
                <a:solidFill>
                  <a:srgbClr val="172746"/>
                </a:solidFill>
                <a:latin typeface="Montserrat"/>
                <a:ea typeface="Montserrat"/>
                <a:cs typeface="Montserrat"/>
                <a:sym typeface="Montserrat"/>
              </a:rPr>
              <a:t>. So if you inspect your HTML Elements, it's visible here.</a:t>
            </a:r>
            <a:endParaRPr sz="1500">
              <a:solidFill>
                <a:srgbClr val="172746"/>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There's a small limitation, </a:t>
            </a:r>
            <a:r>
              <a:rPr lang="en-US" sz="1500" b="1">
                <a:solidFill>
                  <a:srgbClr val="172746"/>
                </a:solidFill>
                <a:latin typeface="Montserrat"/>
                <a:ea typeface="Montserrat"/>
                <a:cs typeface="Montserrat"/>
                <a:sym typeface="Montserrat"/>
              </a:rPr>
              <a:t>you can only update those styles which can be written as inline-styles</a:t>
            </a:r>
            <a:r>
              <a:rPr lang="en-US" sz="1500">
                <a:solidFill>
                  <a:srgbClr val="172746"/>
                </a:solidFill>
                <a:latin typeface="Montserrat"/>
                <a:ea typeface="Montserrat"/>
                <a:cs typeface="Montserrat"/>
                <a:sym typeface="Montserrat"/>
              </a:rPr>
              <a:t>. What this means is that you can update styles like color, margin, fontSize etc but you cannot update styles for pseudo classes and pseudo elements.</a:t>
            </a:r>
            <a:endParaRPr sz="1500">
              <a:solidFill>
                <a:srgbClr val="172746"/>
              </a:solidFill>
              <a:latin typeface="Montserrat"/>
              <a:ea typeface="Montserrat"/>
              <a:cs typeface="Montserrat"/>
              <a:sym typeface="Montserrat"/>
            </a:endParaRPr>
          </a:p>
        </p:txBody>
      </p:sp>
      <p:sp>
        <p:nvSpPr>
          <p:cNvPr id="762" name="Google Shape;762;g6bfa467cd8_0_215"/>
          <p:cNvSpPr/>
          <p:nvPr/>
        </p:nvSpPr>
        <p:spPr>
          <a:xfrm>
            <a:off x="-21250" y="4675900"/>
            <a:ext cx="9165300" cy="467700"/>
          </a:xfrm>
          <a:prstGeom prst="rect">
            <a:avLst/>
          </a:prstGeom>
          <a:solidFill>
            <a:srgbClr val="1727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13750</Words>
  <Application>Microsoft Office PowerPoint</Application>
  <PresentationFormat>On-screen Show (16:9)</PresentationFormat>
  <Paragraphs>1490</Paragraphs>
  <Slides>245</Slides>
  <Notes>245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245</vt:i4>
      </vt:variant>
    </vt:vector>
  </HeadingPairs>
  <TitlesOfParts>
    <vt:vector size="249" baseType="lpstr">
      <vt:lpstr>Arial</vt:lpstr>
      <vt:lpstr>Montserrat</vt:lpstr>
      <vt:lpstr>Simple Light</vt:lpstr>
      <vt:lpstr>Simple Light</vt:lpstr>
      <vt:lpstr>PowerPoint Presentation</vt:lpstr>
      <vt:lpstr>Introduction to JavaScript</vt:lpstr>
      <vt:lpstr>PowerPoint Presentation</vt:lpstr>
      <vt:lpstr>PowerPoint Presentation</vt:lpstr>
      <vt:lpstr>Building Blocks of Programming Language</vt:lpstr>
      <vt:lpstr>Variables</vt:lpstr>
      <vt:lpstr>PowerPoint Presentation</vt:lpstr>
      <vt:lpstr>PowerPoint Presentation</vt:lpstr>
      <vt:lpstr>How to Create a Variable?</vt:lpstr>
      <vt:lpstr>Variable Naming Rules</vt:lpstr>
      <vt:lpstr>Variable: Practice Problems</vt:lpstr>
      <vt:lpstr>Operators</vt:lpstr>
      <vt:lpstr>Expressions and Statements</vt:lpstr>
      <vt:lpstr>Data Types</vt:lpstr>
      <vt:lpstr>Data Types</vt:lpstr>
      <vt:lpstr>Numbers</vt:lpstr>
      <vt:lpstr>Numbers: Practice Problems</vt:lpstr>
      <vt:lpstr>Number Functions</vt:lpstr>
      <vt:lpstr>Numbers: Practice  Problems</vt:lpstr>
      <vt:lpstr>Strings</vt:lpstr>
      <vt:lpstr>Strings: Practice Problems</vt:lpstr>
      <vt:lpstr>Strings Functions</vt:lpstr>
      <vt:lpstr>Strings Functions: Practice Problems</vt:lpstr>
      <vt:lpstr>Strings Functions</vt:lpstr>
      <vt:lpstr>Strings Functions: Practice Problems</vt:lpstr>
      <vt:lpstr>NULL and Undefined</vt:lpstr>
      <vt:lpstr>NULL and Undefined: Practice Problems</vt:lpstr>
      <vt:lpstr>PowerPoint Presentation</vt:lpstr>
      <vt:lpstr>Dialogs in JavaScript</vt:lpstr>
      <vt:lpstr>PowerPoint Presentation</vt:lpstr>
      <vt:lpstr>If-else</vt:lpstr>
      <vt:lpstr>PowerPoint Presentation</vt:lpstr>
      <vt:lpstr>If-else (Practice Problems)</vt:lpstr>
      <vt:lpstr>If-else (Practice Problems)</vt:lpstr>
      <vt:lpstr>If-else (Practice Problems)</vt:lpstr>
      <vt:lpstr>Switch Case</vt:lpstr>
      <vt:lpstr>Switch Case (Practice Problems)</vt:lpstr>
      <vt:lpstr>Switch Case (Practice Problems)</vt:lpstr>
      <vt:lpstr>Switch Case (Practice Problems)</vt:lpstr>
      <vt:lpstr>PowerPoint Presentation</vt:lpstr>
      <vt:lpstr>Arithmetic Operators</vt:lpstr>
      <vt:lpstr>Arithmetic Operators (Practice Problems)</vt:lpstr>
      <vt:lpstr>Arithmetic Operators (Practice Problems)</vt:lpstr>
      <vt:lpstr>Arithmetic Operators (Practice Problems)</vt:lpstr>
      <vt:lpstr>Assignment Operators (Shorthand)</vt:lpstr>
      <vt:lpstr>Assignment Operators: Practice Problems</vt:lpstr>
      <vt:lpstr>Assignment Operators: Practice Problems</vt:lpstr>
      <vt:lpstr>Comparison Operators</vt:lpstr>
      <vt:lpstr>Comparison Operators: Practice Problems</vt:lpstr>
      <vt:lpstr>Comparison Operators: Practice Problems</vt:lpstr>
      <vt:lpstr>PowerPoint Presentation</vt:lpstr>
      <vt:lpstr>Coercion and Types</vt:lpstr>
      <vt:lpstr>Implicit Type Coercion</vt:lpstr>
      <vt:lpstr>Implicit Type Coercion</vt:lpstr>
      <vt:lpstr>Implicit Coercion: Practice Problems</vt:lpstr>
      <vt:lpstr>Explicit Type Coercion</vt:lpstr>
      <vt:lpstr>Explicit Type Coercion</vt:lpstr>
      <vt:lpstr>Explicit Coercion: Practice Problem</vt:lpstr>
      <vt:lpstr>Explicit Coercion: Practice Problem</vt:lpstr>
      <vt:lpstr>Explicit Coercion: Practice Problem</vt:lpstr>
      <vt:lpstr>PowerPoint Presentation</vt:lpstr>
      <vt:lpstr>Introduction to Objects</vt:lpstr>
      <vt:lpstr>Introduction to Objects</vt:lpstr>
      <vt:lpstr>Introduction to Objects</vt:lpstr>
      <vt:lpstr>Objects: Practice Problem</vt:lpstr>
      <vt:lpstr>PowerPoint Presentation</vt:lpstr>
      <vt:lpstr>Introduction to Arrays</vt:lpstr>
      <vt:lpstr>Add/Delete Elements to Array</vt:lpstr>
      <vt:lpstr>Arrays Inbuilt Methods</vt:lpstr>
      <vt:lpstr>Array sort with Custom Function</vt:lpstr>
      <vt:lpstr>Array sort with Custom Function</vt:lpstr>
      <vt:lpstr>Arrays Inbuilt Methods: Practice Problems</vt:lpstr>
      <vt:lpstr>Arrays Inbuilt Methods: Practice Problems</vt:lpstr>
      <vt:lpstr>PowerPoint Presentation</vt:lpstr>
      <vt:lpstr>While Loop</vt:lpstr>
      <vt:lpstr>PowerPoint Presentation</vt:lpstr>
      <vt:lpstr>For Loop</vt:lpstr>
      <vt:lpstr>Loops: Practice Problems</vt:lpstr>
      <vt:lpstr>Loops: Practice Problems</vt:lpstr>
      <vt:lpstr>PowerPoint Presentation</vt:lpstr>
      <vt:lpstr>Introduction to Functions</vt:lpstr>
      <vt:lpstr>Make a Function Generate some Value</vt:lpstr>
      <vt:lpstr>Environment and Scope</vt:lpstr>
      <vt:lpstr>PowerPoint Presentation</vt:lpstr>
      <vt:lpstr>PowerPoint Presentation</vt:lpstr>
      <vt:lpstr>PowerPoint Presentation</vt:lpstr>
      <vt:lpstr>Document Object Model (DOM)</vt:lpstr>
      <vt:lpstr>PowerPoint Presentation</vt:lpstr>
      <vt:lpstr>DOM Tree Structure</vt:lpstr>
      <vt:lpstr>PowerPoint Presentation</vt:lpstr>
      <vt:lpstr>JavaScript and DOM</vt:lpstr>
      <vt:lpstr>Selecting HTML Elements using JS</vt:lpstr>
      <vt:lpstr>Query Selectors</vt:lpstr>
      <vt:lpstr>querySelectors vs getElementByX</vt:lpstr>
      <vt:lpstr>PowerPoint Presentation</vt:lpstr>
      <vt:lpstr>Creating New Elements Dynamically</vt:lpstr>
      <vt:lpstr>Creating a Countdown Timer</vt:lpstr>
      <vt:lpstr>Adding/Updating Styles</vt:lpstr>
      <vt:lpstr>Adding/Updating Styles</vt:lpstr>
      <vt:lpstr>Adding/Updating Classes</vt:lpstr>
      <vt:lpstr>Getting Style Values</vt:lpstr>
      <vt:lpstr>Creating Elements from a List of Data</vt:lpstr>
      <vt:lpstr>PowerPoint Presentation</vt:lpstr>
      <vt:lpstr>What is an Event??</vt:lpstr>
      <vt:lpstr>Event Listeners and Handlers</vt:lpstr>
      <vt:lpstr>How to listen to Events??</vt:lpstr>
      <vt:lpstr>PowerPoint Presentation</vt:lpstr>
      <vt:lpstr>Event Property vs addEventListener()</vt:lpstr>
      <vt:lpstr>ClassList Methods: contains() and toggle()</vt:lpstr>
      <vt:lpstr>PowerPoint Presentation</vt:lpstr>
      <vt:lpstr>Key Events</vt:lpstr>
      <vt:lpstr>Key Events: Event Object</vt:lpstr>
      <vt:lpstr>PowerPoint Presentation</vt:lpstr>
      <vt:lpstr>Form Events</vt:lpstr>
      <vt:lpstr>Event Object: preventDefault()</vt:lpstr>
      <vt:lpstr>The “insertBefore()” Method</vt:lpstr>
      <vt:lpstr>The “remove()” Method</vt:lpstr>
      <vt:lpstr>PowerPoint Presentation</vt:lpstr>
      <vt:lpstr>Mouse Events</vt:lpstr>
      <vt:lpstr>Mouse Events</vt:lpstr>
      <vt:lpstr>Mouse Event Object Properties</vt:lpstr>
      <vt:lpstr>PowerPoint Presentation</vt:lpstr>
      <vt:lpstr>Timing Events</vt:lpstr>
      <vt:lpstr>Events Full Reference</vt:lpstr>
      <vt:lpstr>PowerPoint Presentation</vt:lpstr>
      <vt:lpstr>Browser Object Model</vt:lpstr>
      <vt:lpstr>PowerPoint Presentation</vt:lpstr>
      <vt:lpstr>Browser Object Model</vt:lpstr>
      <vt:lpstr>How to access the BOM Properties &amp; Methods?</vt:lpstr>
      <vt:lpstr>The “innerWidth” and “innerHeight” Property</vt:lpstr>
      <vt:lpstr>Some methods provided by BOM</vt:lpstr>
      <vt:lpstr>PowerPoint Presentation</vt:lpstr>
      <vt:lpstr>Intro to Screen Object</vt:lpstr>
      <vt:lpstr>PowerPoint Presentation</vt:lpstr>
      <vt:lpstr>Intro to Navigator Object</vt:lpstr>
      <vt:lpstr>Intro to Navigator Object</vt:lpstr>
      <vt:lpstr>PowerPoint Presentation</vt:lpstr>
      <vt:lpstr>Intro to History Object</vt:lpstr>
      <vt:lpstr>PowerPoint Presentation</vt:lpstr>
      <vt:lpstr>Intro to Location Object</vt:lpstr>
      <vt:lpstr>Intro to Location Object</vt:lpstr>
      <vt:lpstr>PowerPoint Presentation</vt:lpstr>
      <vt:lpstr>HTML5 Web Storage</vt:lpstr>
      <vt:lpstr>Local Storage</vt:lpstr>
      <vt:lpstr>Web Storage vs Cookies</vt:lpstr>
      <vt:lpstr>PowerPoint Presentation</vt:lpstr>
      <vt:lpstr>Scroll Event</vt:lpstr>
      <vt:lpstr>PowerPoint Presentation</vt:lpstr>
      <vt:lpstr>Execution Context</vt:lpstr>
      <vt:lpstr>PowerPoint Presentation</vt:lpstr>
      <vt:lpstr>Phases of Execution Context</vt:lpstr>
      <vt:lpstr>PowerPoint Presentation</vt:lpstr>
      <vt:lpstr>PowerPoint Presentation</vt:lpstr>
      <vt:lpstr>JavaScript Visualizer</vt:lpstr>
      <vt:lpstr>PowerPoint Presentation</vt:lpstr>
      <vt:lpstr>What is Hoisting??</vt:lpstr>
      <vt:lpstr>Hoisting - Variable</vt:lpstr>
      <vt:lpstr>Hoisting - Variable </vt:lpstr>
      <vt:lpstr>Hoisting - Function </vt:lpstr>
      <vt:lpstr>Hoisting - Function </vt:lpstr>
      <vt:lpstr>Hoisting </vt:lpstr>
      <vt:lpstr>Hoisting </vt:lpstr>
      <vt:lpstr>PowerPoint Presentation</vt:lpstr>
      <vt:lpstr>Sidebar</vt:lpstr>
      <vt:lpstr>PowerPoint Presentation</vt:lpstr>
      <vt:lpstr>PowerPoint Presentation</vt:lpstr>
      <vt:lpstr>TODO App: Features</vt:lpstr>
      <vt:lpstr>PowerPoint Presentation</vt:lpstr>
      <vt:lpstr>PowerPoint Presentation</vt:lpstr>
      <vt:lpstr>Smartwatch Showcase</vt:lpstr>
      <vt:lpstr>PowerPoint Presentation</vt:lpstr>
      <vt:lpstr>GIT and Github</vt:lpstr>
      <vt:lpstr>PowerPoint Presentation</vt:lpstr>
      <vt:lpstr>GIT Installation</vt:lpstr>
      <vt:lpstr>Create a new Repo on Github</vt:lpstr>
      <vt:lpstr>Updating an existing Repo</vt:lpstr>
      <vt:lpstr>PowerPoint Presentation</vt:lpstr>
      <vt:lpstr>PowerPoint Presentation</vt:lpstr>
      <vt:lpstr>PowerPoint Presentation</vt:lpstr>
      <vt:lpstr>PowerPoint Presentation</vt:lpstr>
      <vt:lpstr>What is HTTP??</vt:lpstr>
      <vt:lpstr>HTTP Methods</vt:lpstr>
      <vt:lpstr>API Endpoints</vt:lpstr>
      <vt:lpstr>HTTP Response Codes</vt:lpstr>
      <vt:lpstr>PowerPoint Presentation</vt:lpstr>
      <vt:lpstr>Intro to JSON</vt:lpstr>
      <vt:lpstr>Intro to JSON</vt:lpstr>
      <vt:lpstr>Parsing JSON</vt:lpstr>
      <vt:lpstr>Values allowed in JSON</vt:lpstr>
      <vt:lpstr>PowerPoint Presentation</vt:lpstr>
      <vt:lpstr>Intro to AJAX</vt:lpstr>
      <vt:lpstr>Intro to AJAX</vt:lpstr>
      <vt:lpstr>Intro to AJAX</vt:lpstr>
      <vt:lpstr>XMLHttpRequest Object</vt:lpstr>
      <vt:lpstr>XMLHttpRequest Object</vt:lpstr>
      <vt:lpstr>The “readyState” Property</vt:lpstr>
      <vt:lpstr>The “onreadystatechange” Method</vt:lpstr>
      <vt:lpstr>How to show a Progress Bar??</vt:lpstr>
      <vt:lpstr>Handling Success Response</vt:lpstr>
      <vt:lpstr>Making a POST request</vt:lpstr>
      <vt:lpstr>PowerPoint Presentation</vt:lpstr>
      <vt:lpstr>The “try...catch” Statement</vt:lpstr>
      <vt:lpstr>PowerPoint Presentation</vt:lpstr>
      <vt:lpstr>PowerPoint Presentation</vt:lpstr>
      <vt:lpstr>Flow Thinking: Homework</vt:lpstr>
      <vt:lpstr>PowerPoint Presentation</vt:lpstr>
      <vt:lpstr>PowerPoint Presentation</vt:lpstr>
      <vt:lpstr>PowerPoint Presentation</vt:lpstr>
      <vt:lpstr>Practice Problem: Quiz App</vt:lpstr>
      <vt:lpstr>PowerPoint Presentation</vt:lpstr>
      <vt:lpstr>What is jQuery??</vt:lpstr>
      <vt:lpstr>What can jQuery do??</vt:lpstr>
      <vt:lpstr>Advantages of jQuery</vt:lpstr>
      <vt:lpstr>How to enable jQuery in your webapp??</vt:lpstr>
      <vt:lpstr>Syntax to use jQuery</vt:lpstr>
      <vt:lpstr>Selectors and Filters</vt:lpstr>
      <vt:lpstr>Selectors and Filters</vt:lpstr>
      <vt:lpstr>The “ready()” Method</vt:lpstr>
      <vt:lpstr>The “html()” and “text()” Method</vt:lpstr>
      <vt:lpstr>Creating and Updating HTML Elements</vt:lpstr>
      <vt:lpstr>Adding and Deleting HTML Elements</vt:lpstr>
      <vt:lpstr>Adding and Updating CSS</vt:lpstr>
      <vt:lpstr>Adding and Removing Classes</vt:lpstr>
      <vt:lpstr>Events</vt:lpstr>
      <vt:lpstr>Events</vt:lpstr>
      <vt:lpstr>AJAX Calls</vt:lpstr>
      <vt:lpstr>AJAX Calls: POST</vt:lpstr>
      <vt:lpstr>AJAX Calls: PUT, DELETE etc</vt:lpstr>
      <vt:lpstr>PowerPoint Presentation</vt:lpstr>
      <vt:lpstr>PowerPoint Presentation</vt:lpstr>
      <vt:lpstr>Application Data</vt:lpstr>
      <vt:lpstr>Application Data</vt:lpstr>
      <vt:lpstr>PowerPoint Presentation</vt:lpstr>
      <vt:lpstr>PowerPoint Presentation</vt:lpstr>
      <vt:lpstr>Music Player: Features</vt:lpstr>
      <vt:lpstr>PowerPoint Presentation</vt:lpstr>
      <vt:lpstr>PowerPoint Presentation</vt:lpstr>
      <vt:lpstr>Test Heading!!</vt:lpstr>
      <vt:lpstr>PowerPoint Presentation</vt:lpstr>
      <vt:lpstr>PowerPoint Presentation</vt:lpstr>
      <vt:lpstr>PowerPoint Presentation</vt:lpstr>
      <vt:lpstr>PowerPoint Presentation</vt:lpstr>
      <vt:lpstr>Object Oriented Programming</vt:lpstr>
      <vt:lpstr>OOPs in JavaScript</vt:lpstr>
      <vt:lpstr>call(), apply() and bind()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Monisha S</cp:lastModifiedBy>
  <cp:revision>15</cp:revision>
  <dcterms:modified xsi:type="dcterms:W3CDTF">2023-06-01T12:07:12Z</dcterms:modified>
</cp:coreProperties>
</file>